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24.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0" r:id="rId2"/>
    <p:sldMasterId id="2147483857" r:id="rId3"/>
  </p:sldMasterIdLst>
  <p:notesMasterIdLst>
    <p:notesMasterId r:id="rId35"/>
  </p:notesMasterIdLst>
  <p:handoutMasterIdLst>
    <p:handoutMasterId r:id="rId36"/>
  </p:handoutMasterIdLst>
  <p:sldIdLst>
    <p:sldId id="266" r:id="rId4"/>
    <p:sldId id="267" r:id="rId5"/>
    <p:sldId id="297" r:id="rId6"/>
    <p:sldId id="265" r:id="rId7"/>
    <p:sldId id="284" r:id="rId8"/>
    <p:sldId id="279" r:id="rId9"/>
    <p:sldId id="280" r:id="rId10"/>
    <p:sldId id="276" r:id="rId11"/>
    <p:sldId id="295" r:id="rId12"/>
    <p:sldId id="299" r:id="rId13"/>
    <p:sldId id="286" r:id="rId14"/>
    <p:sldId id="288" r:id="rId15"/>
    <p:sldId id="294" r:id="rId16"/>
    <p:sldId id="268" r:id="rId17"/>
    <p:sldId id="285" r:id="rId18"/>
    <p:sldId id="275" r:id="rId19"/>
    <p:sldId id="292" r:id="rId20"/>
    <p:sldId id="289" r:id="rId21"/>
    <p:sldId id="277" r:id="rId22"/>
    <p:sldId id="281" r:id="rId23"/>
    <p:sldId id="291" r:id="rId24"/>
    <p:sldId id="293" r:id="rId25"/>
    <p:sldId id="278" r:id="rId26"/>
    <p:sldId id="296" r:id="rId27"/>
    <p:sldId id="300" r:id="rId28"/>
    <p:sldId id="298" r:id="rId29"/>
    <p:sldId id="306" r:id="rId30"/>
    <p:sldId id="305" r:id="rId31"/>
    <p:sldId id="304" r:id="rId32"/>
    <p:sldId id="307" r:id="rId33"/>
    <p:sldId id="308" r:id="rId34"/>
  </p:sldIdLst>
  <p:sldSz cx="7772400" cy="5029200"/>
  <p:notesSz cx="7010400" cy="9296400"/>
  <p:defaultTextStyle>
    <a:defPPr>
      <a:defRPr lang="en-US"/>
    </a:defPPr>
    <a:lvl1pPr marL="0" algn="l" defTabSz="614477" rtl="0" eaLnBrk="1" latinLnBrk="0" hangingPunct="1">
      <a:defRPr sz="1210" kern="1200">
        <a:solidFill>
          <a:schemeClr val="tx1"/>
        </a:solidFill>
        <a:latin typeface="+mn-lt"/>
        <a:ea typeface="+mn-ea"/>
        <a:cs typeface="+mn-cs"/>
      </a:defRPr>
    </a:lvl1pPr>
    <a:lvl2pPr marL="307238" algn="l" defTabSz="614477" rtl="0" eaLnBrk="1" latinLnBrk="0" hangingPunct="1">
      <a:defRPr sz="1210" kern="1200">
        <a:solidFill>
          <a:schemeClr val="tx1"/>
        </a:solidFill>
        <a:latin typeface="+mn-lt"/>
        <a:ea typeface="+mn-ea"/>
        <a:cs typeface="+mn-cs"/>
      </a:defRPr>
    </a:lvl2pPr>
    <a:lvl3pPr marL="614477" algn="l" defTabSz="614477" rtl="0" eaLnBrk="1" latinLnBrk="0" hangingPunct="1">
      <a:defRPr sz="1210" kern="1200">
        <a:solidFill>
          <a:schemeClr val="tx1"/>
        </a:solidFill>
        <a:latin typeface="+mn-lt"/>
        <a:ea typeface="+mn-ea"/>
        <a:cs typeface="+mn-cs"/>
      </a:defRPr>
    </a:lvl3pPr>
    <a:lvl4pPr marL="921715" algn="l" defTabSz="614477" rtl="0" eaLnBrk="1" latinLnBrk="0" hangingPunct="1">
      <a:defRPr sz="1210" kern="1200">
        <a:solidFill>
          <a:schemeClr val="tx1"/>
        </a:solidFill>
        <a:latin typeface="+mn-lt"/>
        <a:ea typeface="+mn-ea"/>
        <a:cs typeface="+mn-cs"/>
      </a:defRPr>
    </a:lvl4pPr>
    <a:lvl5pPr marL="1228954" algn="l" defTabSz="614477" rtl="0" eaLnBrk="1" latinLnBrk="0" hangingPunct="1">
      <a:defRPr sz="1210" kern="1200">
        <a:solidFill>
          <a:schemeClr val="tx1"/>
        </a:solidFill>
        <a:latin typeface="+mn-lt"/>
        <a:ea typeface="+mn-ea"/>
        <a:cs typeface="+mn-cs"/>
      </a:defRPr>
    </a:lvl5pPr>
    <a:lvl6pPr marL="1536192" algn="l" defTabSz="614477" rtl="0" eaLnBrk="1" latinLnBrk="0" hangingPunct="1">
      <a:defRPr sz="1210" kern="1200">
        <a:solidFill>
          <a:schemeClr val="tx1"/>
        </a:solidFill>
        <a:latin typeface="+mn-lt"/>
        <a:ea typeface="+mn-ea"/>
        <a:cs typeface="+mn-cs"/>
      </a:defRPr>
    </a:lvl6pPr>
    <a:lvl7pPr marL="1843430" algn="l" defTabSz="614477" rtl="0" eaLnBrk="1" latinLnBrk="0" hangingPunct="1">
      <a:defRPr sz="1210" kern="1200">
        <a:solidFill>
          <a:schemeClr val="tx1"/>
        </a:solidFill>
        <a:latin typeface="+mn-lt"/>
        <a:ea typeface="+mn-ea"/>
        <a:cs typeface="+mn-cs"/>
      </a:defRPr>
    </a:lvl7pPr>
    <a:lvl8pPr marL="2150669" algn="l" defTabSz="614477" rtl="0" eaLnBrk="1" latinLnBrk="0" hangingPunct="1">
      <a:defRPr sz="1210" kern="1200">
        <a:solidFill>
          <a:schemeClr val="tx1"/>
        </a:solidFill>
        <a:latin typeface="+mn-lt"/>
        <a:ea typeface="+mn-ea"/>
        <a:cs typeface="+mn-cs"/>
      </a:defRPr>
    </a:lvl8pPr>
    <a:lvl9pPr marL="2457907" algn="l" defTabSz="614477" rtl="0" eaLnBrk="1" latinLnBrk="0" hangingPunct="1">
      <a:defRPr sz="121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4" userDrawn="1">
          <p15:clr>
            <a:srgbClr val="A4A3A4"/>
          </p15:clr>
        </p15:guide>
        <p15:guide id="2" pos="24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7D72"/>
    <a:srgbClr val="BF9000"/>
    <a:srgbClr val="CF543F"/>
    <a:srgbClr val="8A853C"/>
    <a:srgbClr val="BE984C"/>
    <a:srgbClr val="B5AE53"/>
    <a:srgbClr val="8F9F95"/>
    <a:srgbClr val="FFC000"/>
    <a:srgbClr val="A5A5A5"/>
    <a:srgbClr val="DDD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0" autoAdjust="0"/>
    <p:restoredTop sz="95867" autoAdjust="0"/>
  </p:normalViewPr>
  <p:slideViewPr>
    <p:cSldViewPr snapToGrid="0">
      <p:cViewPr varScale="1">
        <p:scale>
          <a:sx n="52" d="100"/>
          <a:sy n="52" d="100"/>
        </p:scale>
        <p:origin x="782" y="43"/>
      </p:cViewPr>
      <p:guideLst>
        <p:guide orient="horz" pos="1584"/>
        <p:guide pos="2448"/>
      </p:guideLst>
    </p:cSldViewPr>
  </p:slideViewPr>
  <p:notesTextViewPr>
    <p:cViewPr>
      <p:scale>
        <a:sx n="1" d="1"/>
        <a:sy n="1" d="1"/>
      </p:scale>
      <p:origin x="0" y="0"/>
    </p:cViewPr>
  </p:notesTextViewPr>
  <p:notesViewPr>
    <p:cSldViewPr snapToGrid="0">
      <p:cViewPr varScale="1">
        <p:scale>
          <a:sx n="98" d="100"/>
          <a:sy n="98" d="100"/>
        </p:scale>
        <p:origin x="172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656359D-1279-4BD1-9F35-3DBEDDBD504E}" type="datetimeFigureOut">
              <a:rPr lang="en-US"/>
              <a:t>11/9/2017</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17D66B3-9A53-4967-98FF-99DA59F46C2A}" type="slidenum">
              <a:rPr/>
              <a:t>‹#›</a:t>
            </a:fld>
            <a:endParaRPr/>
          </a:p>
        </p:txBody>
      </p:sp>
    </p:spTree>
    <p:extLst>
      <p:ext uri="{BB962C8B-B14F-4D97-AF65-F5344CB8AC3E}">
        <p14:creationId xmlns:p14="http://schemas.microsoft.com/office/powerpoint/2010/main" val="1138236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BA1645-B95C-4191-A60A-6FBD64967F89}" type="datetimeFigureOut">
              <a:rPr lang="en-US"/>
              <a:t>11/9/2017</a:t>
            </a:fld>
            <a:endParaRPr/>
          </a:p>
        </p:txBody>
      </p:sp>
      <p:sp>
        <p:nvSpPr>
          <p:cNvPr id="4" name="Slide Image Placeholder 3"/>
          <p:cNvSpPr>
            <a:spLocks noGrp="1" noRot="1" noChangeAspect="1"/>
          </p:cNvSpPr>
          <p:nvPr>
            <p:ph type="sldImg" idx="2"/>
          </p:nvPr>
        </p:nvSpPr>
        <p:spPr>
          <a:xfrm>
            <a:off x="1081088" y="1162050"/>
            <a:ext cx="4848225"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BA9A4FA-EC4B-489F-B8C2-E2650B1498B1}" type="slidenum">
              <a:rPr/>
              <a:t>‹#›</a:t>
            </a:fld>
            <a:endParaRPr/>
          </a:p>
        </p:txBody>
      </p:sp>
    </p:spTree>
    <p:extLst>
      <p:ext uri="{BB962C8B-B14F-4D97-AF65-F5344CB8AC3E}">
        <p14:creationId xmlns:p14="http://schemas.microsoft.com/office/powerpoint/2010/main" val="922678513"/>
      </p:ext>
    </p:extLst>
  </p:cSld>
  <p:clrMap bg1="lt1" tx1="dk1" bg2="lt2" tx2="dk2" accent1="accent1" accent2="accent2" accent3="accent3" accent4="accent4" accent5="accent5" accent6="accent6" hlink="hlink" folHlink="folHlink"/>
  <p:notesStyle>
    <a:lvl1pPr marL="0" algn="l" defTabSz="614477" rtl="0" eaLnBrk="1" latinLnBrk="0" hangingPunct="1">
      <a:defRPr sz="806" kern="1200">
        <a:solidFill>
          <a:schemeClr val="tx1"/>
        </a:solidFill>
        <a:latin typeface="+mn-lt"/>
        <a:ea typeface="+mn-ea"/>
        <a:cs typeface="+mn-cs"/>
      </a:defRPr>
    </a:lvl1pPr>
    <a:lvl2pPr marL="307238" algn="l" defTabSz="614477" rtl="0" eaLnBrk="1" latinLnBrk="0" hangingPunct="1">
      <a:defRPr sz="806" kern="1200">
        <a:solidFill>
          <a:schemeClr val="tx1"/>
        </a:solidFill>
        <a:latin typeface="+mn-lt"/>
        <a:ea typeface="+mn-ea"/>
        <a:cs typeface="+mn-cs"/>
      </a:defRPr>
    </a:lvl2pPr>
    <a:lvl3pPr marL="614477" algn="l" defTabSz="614477" rtl="0" eaLnBrk="1" latinLnBrk="0" hangingPunct="1">
      <a:defRPr sz="806" kern="1200">
        <a:solidFill>
          <a:schemeClr val="tx1"/>
        </a:solidFill>
        <a:latin typeface="+mn-lt"/>
        <a:ea typeface="+mn-ea"/>
        <a:cs typeface="+mn-cs"/>
      </a:defRPr>
    </a:lvl3pPr>
    <a:lvl4pPr marL="921715" algn="l" defTabSz="614477" rtl="0" eaLnBrk="1" latinLnBrk="0" hangingPunct="1">
      <a:defRPr sz="806" kern="1200">
        <a:solidFill>
          <a:schemeClr val="tx1"/>
        </a:solidFill>
        <a:latin typeface="+mn-lt"/>
        <a:ea typeface="+mn-ea"/>
        <a:cs typeface="+mn-cs"/>
      </a:defRPr>
    </a:lvl4pPr>
    <a:lvl5pPr marL="1228954" algn="l" defTabSz="614477" rtl="0" eaLnBrk="1" latinLnBrk="0" hangingPunct="1">
      <a:defRPr sz="806" kern="1200">
        <a:solidFill>
          <a:schemeClr val="tx1"/>
        </a:solidFill>
        <a:latin typeface="+mn-lt"/>
        <a:ea typeface="+mn-ea"/>
        <a:cs typeface="+mn-cs"/>
      </a:defRPr>
    </a:lvl5pPr>
    <a:lvl6pPr marL="1536192" algn="l" defTabSz="614477" rtl="0" eaLnBrk="1" latinLnBrk="0" hangingPunct="1">
      <a:defRPr sz="806" kern="1200">
        <a:solidFill>
          <a:schemeClr val="tx1"/>
        </a:solidFill>
        <a:latin typeface="+mn-lt"/>
        <a:ea typeface="+mn-ea"/>
        <a:cs typeface="+mn-cs"/>
      </a:defRPr>
    </a:lvl6pPr>
    <a:lvl7pPr marL="1843430" algn="l" defTabSz="614477" rtl="0" eaLnBrk="1" latinLnBrk="0" hangingPunct="1">
      <a:defRPr sz="806" kern="1200">
        <a:solidFill>
          <a:schemeClr val="tx1"/>
        </a:solidFill>
        <a:latin typeface="+mn-lt"/>
        <a:ea typeface="+mn-ea"/>
        <a:cs typeface="+mn-cs"/>
      </a:defRPr>
    </a:lvl7pPr>
    <a:lvl8pPr marL="2150669" algn="l" defTabSz="614477" rtl="0" eaLnBrk="1" latinLnBrk="0" hangingPunct="1">
      <a:defRPr sz="806" kern="1200">
        <a:solidFill>
          <a:schemeClr val="tx1"/>
        </a:solidFill>
        <a:latin typeface="+mn-lt"/>
        <a:ea typeface="+mn-ea"/>
        <a:cs typeface="+mn-cs"/>
      </a:defRPr>
    </a:lvl8pPr>
    <a:lvl9pPr marL="2457907" algn="l" defTabSz="614477" rtl="0" eaLnBrk="1" latinLnBrk="0" hangingPunct="1">
      <a:defRPr sz="8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9A4FA-EC4B-489F-B8C2-E2650B1498B1}" type="slidenum">
              <a:rPr lang="en-US" smtClean="0"/>
              <a:t>1</a:t>
            </a:fld>
            <a:endParaRPr lang="en-US"/>
          </a:p>
        </p:txBody>
      </p:sp>
    </p:spTree>
    <p:extLst>
      <p:ext uri="{BB962C8B-B14F-4D97-AF65-F5344CB8AC3E}">
        <p14:creationId xmlns:p14="http://schemas.microsoft.com/office/powerpoint/2010/main" val="2779587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2723" y="238538"/>
            <a:ext cx="5997204" cy="1431235"/>
          </a:xfrm>
        </p:spPr>
        <p:txBody>
          <a:bodyPr anchor="b">
            <a:noAutofit/>
          </a:bodyPr>
          <a:lstStyle>
            <a:lvl1pPr algn="ctr">
              <a:defRPr sz="5400">
                <a:solidFill>
                  <a:schemeClr val="accent4"/>
                </a:solidFill>
                <a:effectLst/>
                <a:latin typeface="Arial Rounded MT Bold" panose="020F0704030504030204" pitchFamily="34" charset="0"/>
              </a:defRPr>
            </a:lvl1pPr>
          </a:lstStyle>
          <a:p>
            <a:r>
              <a:rPr lang="en-US" dirty="0" smtClean="0"/>
              <a:t>Click to edit Master title style</a:t>
            </a:r>
            <a:endParaRPr dirty="0"/>
          </a:p>
        </p:txBody>
      </p:sp>
      <p:sp>
        <p:nvSpPr>
          <p:cNvPr id="3" name="Subtitle 2"/>
          <p:cNvSpPr>
            <a:spLocks noGrp="1"/>
          </p:cNvSpPr>
          <p:nvPr>
            <p:ph type="subTitle" idx="1"/>
          </p:nvPr>
        </p:nvSpPr>
        <p:spPr>
          <a:xfrm>
            <a:off x="872723" y="2648979"/>
            <a:ext cx="5997204" cy="1718147"/>
          </a:xfrm>
        </p:spPr>
        <p:txBody>
          <a:bodyPr>
            <a:normAutofit/>
          </a:bodyPr>
          <a:lstStyle>
            <a:lvl1pPr marL="0" indent="0" algn="l">
              <a:buFont typeface="Arial" panose="020B0604020202020204" pitchFamily="34" charset="0"/>
              <a:buNone/>
              <a:defRPr sz="1800">
                <a:solidFill>
                  <a:schemeClr val="accent4"/>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dirty="0"/>
          </a:p>
        </p:txBody>
      </p:sp>
      <p:sp>
        <p:nvSpPr>
          <p:cNvPr id="7" name="Rounded Rectangle 6"/>
          <p:cNvSpPr/>
          <p:nvPr userDrawn="1"/>
        </p:nvSpPr>
        <p:spPr>
          <a:xfrm>
            <a:off x="135170" y="148793"/>
            <a:ext cx="604301" cy="4780289"/>
          </a:xfrm>
          <a:prstGeom prst="roundRect">
            <a:avLst>
              <a:gd name="adj" fmla="val 10000"/>
            </a:avLst>
          </a:prstGeom>
          <a:solidFill>
            <a:schemeClr val="bg2">
              <a:lumMod val="25000"/>
            </a:schemeClr>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8" name="Rounded Rectangle 7"/>
          <p:cNvSpPr/>
          <p:nvPr userDrawn="1"/>
        </p:nvSpPr>
        <p:spPr>
          <a:xfrm>
            <a:off x="7062082" y="148793"/>
            <a:ext cx="604301" cy="980292"/>
          </a:xfrm>
          <a:prstGeom prst="roundRect">
            <a:avLst>
              <a:gd name="adj" fmla="val 10000"/>
            </a:avLst>
          </a:prstGeom>
          <a:solidFill>
            <a:schemeClr val="accent1"/>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9" name="Rounded Rectangle 8"/>
          <p:cNvSpPr/>
          <p:nvPr userDrawn="1"/>
        </p:nvSpPr>
        <p:spPr>
          <a:xfrm>
            <a:off x="7083435" y="1192696"/>
            <a:ext cx="604301" cy="3715543"/>
          </a:xfrm>
          <a:prstGeom prst="roundRect">
            <a:avLst>
              <a:gd name="adj" fmla="val 10000"/>
            </a:avLst>
          </a:prstGeom>
          <a:solidFill>
            <a:schemeClr val="accent2"/>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6" name="Slide Number Placeholder 5"/>
          <p:cNvSpPr>
            <a:spLocks noGrp="1"/>
          </p:cNvSpPr>
          <p:nvPr>
            <p:ph type="sldNum" sz="quarter" idx="12"/>
          </p:nvPr>
        </p:nvSpPr>
        <p:spPr>
          <a:xfrm>
            <a:off x="5827628" y="4661324"/>
            <a:ext cx="1748790" cy="267758"/>
          </a:xfrm>
        </p:spPr>
        <p:txBody>
          <a:bodyPr/>
          <a:lstStyle>
            <a:lvl1pPr>
              <a:defRPr>
                <a:solidFill>
                  <a:schemeClr val="bg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2723" y="238538"/>
            <a:ext cx="5997204" cy="1431235"/>
          </a:xfrm>
        </p:spPr>
        <p:txBody>
          <a:bodyPr anchor="b">
            <a:noAutofit/>
          </a:bodyPr>
          <a:lstStyle>
            <a:lvl1pPr algn="ctr">
              <a:defRPr sz="5400" baseline="0">
                <a:solidFill>
                  <a:srgbClr val="6B7D72"/>
                </a:solidFill>
                <a:effectLst/>
                <a:latin typeface="Arial Rounded MT Bold" panose="020F0704030504030204" pitchFamily="34" charset="0"/>
              </a:defRPr>
            </a:lvl1pPr>
          </a:lstStyle>
          <a:p>
            <a:r>
              <a:rPr lang="en-US" dirty="0" smtClean="0"/>
              <a:t>Click to edit Master title style</a:t>
            </a:r>
            <a:endParaRPr dirty="0"/>
          </a:p>
        </p:txBody>
      </p:sp>
      <p:sp>
        <p:nvSpPr>
          <p:cNvPr id="3" name="Subtitle 2"/>
          <p:cNvSpPr>
            <a:spLocks noGrp="1"/>
          </p:cNvSpPr>
          <p:nvPr>
            <p:ph type="subTitle" idx="1"/>
          </p:nvPr>
        </p:nvSpPr>
        <p:spPr>
          <a:xfrm>
            <a:off x="872723" y="2648979"/>
            <a:ext cx="5997204" cy="1718147"/>
          </a:xfrm>
        </p:spPr>
        <p:txBody>
          <a:bodyPr>
            <a:normAutofit/>
          </a:bodyPr>
          <a:lstStyle>
            <a:lvl1pPr marL="0" indent="0" algn="l">
              <a:buFont typeface="Arial" panose="020B0604020202020204" pitchFamily="34" charset="0"/>
              <a:buNone/>
              <a:defRPr sz="1800" baseline="0">
                <a:solidFill>
                  <a:srgbClr val="6B7D7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dirty="0"/>
          </a:p>
        </p:txBody>
      </p:sp>
      <p:sp>
        <p:nvSpPr>
          <p:cNvPr id="7" name="Rounded Rectangle 6"/>
          <p:cNvSpPr/>
          <p:nvPr userDrawn="1"/>
        </p:nvSpPr>
        <p:spPr>
          <a:xfrm>
            <a:off x="135170" y="148793"/>
            <a:ext cx="604301" cy="4780289"/>
          </a:xfrm>
          <a:prstGeom prst="roundRect">
            <a:avLst>
              <a:gd name="adj" fmla="val 10000"/>
            </a:avLst>
          </a:prstGeom>
          <a:solidFill>
            <a:srgbClr val="BF9000"/>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8" name="Rounded Rectangle 7"/>
          <p:cNvSpPr/>
          <p:nvPr userDrawn="1"/>
        </p:nvSpPr>
        <p:spPr>
          <a:xfrm>
            <a:off x="7062082" y="148793"/>
            <a:ext cx="604301" cy="980292"/>
          </a:xfrm>
          <a:prstGeom prst="roundRect">
            <a:avLst>
              <a:gd name="adj" fmla="val 10000"/>
            </a:avLst>
          </a:prstGeom>
          <a:solidFill>
            <a:srgbClr val="8F9F95"/>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9" name="Rounded Rectangle 8"/>
          <p:cNvSpPr/>
          <p:nvPr userDrawn="1"/>
        </p:nvSpPr>
        <p:spPr>
          <a:xfrm>
            <a:off x="7083435" y="1192696"/>
            <a:ext cx="604301" cy="3715543"/>
          </a:xfrm>
          <a:prstGeom prst="roundRect">
            <a:avLst>
              <a:gd name="adj" fmla="val 10000"/>
            </a:avLst>
          </a:prstGeom>
          <a:solidFill>
            <a:srgbClr val="CF543F"/>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6" name="Slide Number Placeholder 5"/>
          <p:cNvSpPr>
            <a:spLocks noGrp="1"/>
          </p:cNvSpPr>
          <p:nvPr>
            <p:ph type="sldNum" sz="quarter" idx="12"/>
          </p:nvPr>
        </p:nvSpPr>
        <p:spPr>
          <a:xfrm>
            <a:off x="5827628" y="4661324"/>
            <a:ext cx="1748790" cy="267758"/>
          </a:xfrm>
        </p:spPr>
        <p:txBody>
          <a:bodyPr/>
          <a:lstStyle>
            <a:lvl1pPr>
              <a:defRPr>
                <a:solidFill>
                  <a:schemeClr val="bg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8541824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6135" y="222636"/>
            <a:ext cx="5829300" cy="444612"/>
          </a:xfrm>
        </p:spPr>
        <p:txBody>
          <a:bodyPr anchor="b">
            <a:normAutofit/>
          </a:bodyPr>
          <a:lstStyle>
            <a:lvl1pPr algn="ctr">
              <a:defRPr sz="2400"/>
            </a:lvl1pPr>
          </a:lstStyle>
          <a:p>
            <a:r>
              <a:rPr lang="en-US" dirty="0" smtClean="0"/>
              <a:t>Click to edit Master title style</a:t>
            </a:r>
            <a:endParaRPr dirty="0"/>
          </a:p>
        </p:txBody>
      </p:sp>
      <p:sp>
        <p:nvSpPr>
          <p:cNvPr id="3" name="Subtitle 2"/>
          <p:cNvSpPr>
            <a:spLocks noGrp="1"/>
          </p:cNvSpPr>
          <p:nvPr>
            <p:ph type="subTitle" idx="1"/>
          </p:nvPr>
        </p:nvSpPr>
        <p:spPr>
          <a:xfrm>
            <a:off x="876135" y="757036"/>
            <a:ext cx="5829300" cy="4172046"/>
          </a:xfrm>
        </p:spPr>
        <p:txBody>
          <a:bodyPr>
            <a:normAutofit/>
          </a:bodyPr>
          <a:lstStyle>
            <a:lvl1pPr marL="342900" indent="-342900" algn="l">
              <a:buFont typeface="Arial" panose="020B0604020202020204" pitchFamily="34" charset="0"/>
              <a:buChar char="•"/>
              <a:defRPr sz="18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dirty="0"/>
          </a:p>
        </p:txBody>
      </p:sp>
      <p:sp>
        <p:nvSpPr>
          <p:cNvPr id="7" name="Rounded Rectangle 6"/>
          <p:cNvSpPr/>
          <p:nvPr userDrawn="1"/>
        </p:nvSpPr>
        <p:spPr>
          <a:xfrm>
            <a:off x="135170" y="148793"/>
            <a:ext cx="604301" cy="4780289"/>
          </a:xfrm>
          <a:prstGeom prst="roundRect">
            <a:avLst>
              <a:gd name="adj" fmla="val 10000"/>
            </a:avLst>
          </a:prstGeom>
          <a:solidFill>
            <a:srgbClr val="BF9000"/>
          </a:solidFill>
          <a:ln>
            <a:solidFill>
              <a:schemeClr val="accent4">
                <a:lumMod val="75000"/>
              </a:schemeClr>
            </a:solidFill>
          </a:ln>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8" name="Rounded Rectangle 7"/>
          <p:cNvSpPr/>
          <p:nvPr userDrawn="1"/>
        </p:nvSpPr>
        <p:spPr>
          <a:xfrm>
            <a:off x="7062082" y="148793"/>
            <a:ext cx="604301" cy="980292"/>
          </a:xfrm>
          <a:prstGeom prst="roundRect">
            <a:avLst>
              <a:gd name="adj" fmla="val 10000"/>
            </a:avLst>
          </a:prstGeom>
          <a:solidFill>
            <a:srgbClr val="6B7D72"/>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9" name="Rounded Rectangle 8"/>
          <p:cNvSpPr/>
          <p:nvPr userDrawn="1"/>
        </p:nvSpPr>
        <p:spPr>
          <a:xfrm>
            <a:off x="7083435" y="1192696"/>
            <a:ext cx="604301" cy="3715543"/>
          </a:xfrm>
          <a:prstGeom prst="roundRect">
            <a:avLst>
              <a:gd name="adj" fmla="val 10000"/>
            </a:avLst>
          </a:prstGeom>
          <a:solidFill>
            <a:srgbClr val="CF543F"/>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6" name="Slide Number Placeholder 5"/>
          <p:cNvSpPr>
            <a:spLocks noGrp="1"/>
          </p:cNvSpPr>
          <p:nvPr>
            <p:ph type="sldNum" sz="quarter" idx="12"/>
          </p:nvPr>
        </p:nvSpPr>
        <p:spPr>
          <a:xfrm>
            <a:off x="5827628" y="4661324"/>
            <a:ext cx="1748790" cy="267758"/>
          </a:xfrm>
        </p:spPr>
        <p:txBody>
          <a:bodyPr/>
          <a:lstStyle>
            <a:lvl1pPr>
              <a:defRPr>
                <a:solidFill>
                  <a:schemeClr val="bg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45374346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90548" y="4689203"/>
            <a:ext cx="496440" cy="267758"/>
          </a:xfrm>
        </p:spPr>
        <p:txBody>
          <a:bodyPr/>
          <a:lstStyle/>
          <a:p>
            <a:fld id="{4FAB73BC-B049-4115-A692-8D63A059BFB8}" type="slidenum">
              <a:rPr/>
              <a:t>‹#›</a:t>
            </a:fld>
            <a:endParaRPr dirty="0"/>
          </a:p>
        </p:txBody>
      </p:sp>
      <p:sp>
        <p:nvSpPr>
          <p:cNvPr id="8" name="Rounded Rectangle 7"/>
          <p:cNvSpPr/>
          <p:nvPr userDrawn="1"/>
        </p:nvSpPr>
        <p:spPr>
          <a:xfrm>
            <a:off x="294200" y="226557"/>
            <a:ext cx="3085106" cy="4434767"/>
          </a:xfrm>
          <a:prstGeom prst="roundRect">
            <a:avLst>
              <a:gd name="adj" fmla="val 10000"/>
            </a:avLst>
          </a:prstGeom>
          <a:solidFill>
            <a:schemeClr val="bg1">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904433" y="4114800"/>
            <a:ext cx="3474721" cy="671885"/>
          </a:xfrm>
          <a:prstGeom prst="roundRect">
            <a:avLst>
              <a:gd name="adj" fmla="val 10000"/>
            </a:avLst>
          </a:prstGeom>
          <a:noFill/>
          <a:ln w="25400">
            <a:solidFill>
              <a:schemeClr val="tx1"/>
            </a:solidFill>
          </a:ln>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4" name="Rounded Rectangle 13"/>
          <p:cNvSpPr/>
          <p:nvPr/>
        </p:nvSpPr>
        <p:spPr>
          <a:xfrm>
            <a:off x="3910401" y="154838"/>
            <a:ext cx="3468753" cy="3762738"/>
          </a:xfrm>
          <a:prstGeom prst="roundRect">
            <a:avLst>
              <a:gd name="adj" fmla="val 4342"/>
            </a:avLst>
          </a:prstGeom>
          <a:noFill/>
          <a:ln w="25400">
            <a:solidFill>
              <a:schemeClr val="tx1"/>
            </a:solidFill>
          </a:ln>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7" name="Straight Connector 16"/>
          <p:cNvCxnSpPr/>
          <p:nvPr userDrawn="1"/>
        </p:nvCxnSpPr>
        <p:spPr>
          <a:xfrm>
            <a:off x="3609893" y="226557"/>
            <a:ext cx="0" cy="4560128"/>
          </a:xfrm>
          <a:prstGeom prst="line">
            <a:avLst/>
          </a:prstGeom>
          <a:ln w="95250" cap="rnd"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5114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34353" y="4693129"/>
            <a:ext cx="1748790" cy="267758"/>
          </a:xfrm>
        </p:spPr>
        <p:txBody>
          <a:bodyPr/>
          <a:lstStyle/>
          <a:p>
            <a:fld id="{7B2D3E9E-A95C-48F2-B4BF-A71542E0BE9A}" type="datetime1">
              <a:rPr lang="en-US"/>
              <a:t>11/9/2017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
        <p:nvSpPr>
          <p:cNvPr id="8" name="Rounded Rectangle 7"/>
          <p:cNvSpPr/>
          <p:nvPr userDrawn="1"/>
        </p:nvSpPr>
        <p:spPr>
          <a:xfrm>
            <a:off x="4238046" y="254442"/>
            <a:ext cx="3085106" cy="4434767"/>
          </a:xfrm>
          <a:prstGeom prst="roundRect">
            <a:avLst>
              <a:gd name="adj" fmla="val 10000"/>
            </a:avLst>
          </a:prstGeom>
          <a:solidFill>
            <a:srgbClr val="CF543F"/>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33954" y="310005"/>
            <a:ext cx="3474721" cy="1049672"/>
          </a:xfrm>
          <a:prstGeom prst="roundRect">
            <a:avLst>
              <a:gd name="adj" fmla="val 10000"/>
            </a:avLst>
          </a:prstGeom>
          <a:noFill/>
          <a:ln w="25400">
            <a:solidFill>
              <a:srgbClr val="FFC000"/>
            </a:solidFill>
          </a:ln>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4" name="Rounded Rectangle 13"/>
          <p:cNvSpPr/>
          <p:nvPr/>
        </p:nvSpPr>
        <p:spPr>
          <a:xfrm>
            <a:off x="358999" y="1449116"/>
            <a:ext cx="3468753" cy="3232134"/>
          </a:xfrm>
          <a:prstGeom prst="roundRect">
            <a:avLst>
              <a:gd name="adj" fmla="val 3112"/>
            </a:avLst>
          </a:prstGeom>
          <a:noFill/>
          <a:ln w="25400">
            <a:solidFill>
              <a:srgbClr val="8F9F95"/>
            </a:solidFill>
          </a:ln>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6" name="Straight Connector 15"/>
          <p:cNvCxnSpPr/>
          <p:nvPr userDrawn="1"/>
        </p:nvCxnSpPr>
        <p:spPr>
          <a:xfrm>
            <a:off x="4015409" y="226557"/>
            <a:ext cx="0" cy="4560128"/>
          </a:xfrm>
          <a:prstGeom prst="line">
            <a:avLst/>
          </a:prstGeom>
          <a:ln w="95250" cap="rnd"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593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10600" y="4703012"/>
            <a:ext cx="1748790" cy="267758"/>
          </a:xfrm>
        </p:spPr>
        <p:txBody>
          <a:bodyPr/>
          <a:lstStyle>
            <a:lvl1pPr algn="l">
              <a:defRPr/>
            </a:lvl1pPr>
          </a:lstStyle>
          <a:p>
            <a:fld id="{4FAB73BC-B049-4115-A692-8D63A059BFB8}" type="slidenum">
              <a:rPr lang="en-US" smtClean="0"/>
              <a:pPr/>
              <a:t>‹#›</a:t>
            </a:fld>
            <a:endParaRPr lang="en-US" dirty="0"/>
          </a:p>
        </p:txBody>
      </p:sp>
      <p:grpSp>
        <p:nvGrpSpPr>
          <p:cNvPr id="2" name="Group 1"/>
          <p:cNvGrpSpPr/>
          <p:nvPr userDrawn="1"/>
        </p:nvGrpSpPr>
        <p:grpSpPr>
          <a:xfrm>
            <a:off x="292608" y="226557"/>
            <a:ext cx="7031737" cy="4560128"/>
            <a:chOff x="292608" y="226557"/>
            <a:chExt cx="7031737" cy="4560128"/>
          </a:xfrm>
        </p:grpSpPr>
        <p:sp>
          <p:nvSpPr>
            <p:cNvPr id="8" name="Rounded Rectangle 7"/>
            <p:cNvSpPr/>
            <p:nvPr userDrawn="1"/>
          </p:nvSpPr>
          <p:spPr>
            <a:xfrm>
              <a:off x="292608" y="228600"/>
              <a:ext cx="3085106" cy="4434767"/>
            </a:xfrm>
            <a:prstGeom prst="roundRect">
              <a:avLst>
                <a:gd name="adj" fmla="val 10000"/>
              </a:avLst>
            </a:prstGeom>
            <a:solidFill>
              <a:srgbClr val="6B7D72"/>
            </a:solidFill>
            <a:ln w="25400">
              <a:solidFill>
                <a:srgbClr val="6B7D7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849624" y="310005"/>
              <a:ext cx="3474721" cy="1049672"/>
            </a:xfrm>
            <a:prstGeom prst="roundRect">
              <a:avLst>
                <a:gd name="adj" fmla="val 10000"/>
              </a:avLst>
            </a:prstGeom>
            <a:noFill/>
            <a:ln w="25400">
              <a:solidFill>
                <a:srgbClr val="BF9000"/>
              </a:solidFill>
            </a:ln>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4" name="Rounded Rectangle 13"/>
            <p:cNvSpPr/>
            <p:nvPr/>
          </p:nvSpPr>
          <p:spPr>
            <a:xfrm>
              <a:off x="3855592" y="1457069"/>
              <a:ext cx="3468753" cy="3232134"/>
            </a:xfrm>
            <a:prstGeom prst="roundRect">
              <a:avLst>
                <a:gd name="adj" fmla="val 3850"/>
              </a:avLst>
            </a:prstGeom>
            <a:noFill/>
            <a:ln w="25400">
              <a:solidFill>
                <a:srgbClr val="8A853C"/>
              </a:solidFill>
            </a:ln>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7" name="Straight Connector 16"/>
            <p:cNvCxnSpPr/>
            <p:nvPr userDrawn="1"/>
          </p:nvCxnSpPr>
          <p:spPr>
            <a:xfrm>
              <a:off x="3609893" y="226557"/>
              <a:ext cx="0" cy="4560128"/>
            </a:xfrm>
            <a:prstGeom prst="line">
              <a:avLst/>
            </a:prstGeom>
            <a:ln w="95250" cap="rnd" cmpd="sng">
              <a:solidFill>
                <a:srgbClr val="BE984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7663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10600" y="4703012"/>
            <a:ext cx="1748790" cy="267758"/>
          </a:xfrm>
        </p:spPr>
        <p:txBody>
          <a:bodyPr/>
          <a:lstStyle>
            <a:lvl1pPr algn="l">
              <a:defRPr/>
            </a:lvl1pPr>
          </a:lstStyle>
          <a:p>
            <a:fld id="{4FAB73BC-B049-4115-A692-8D63A059BFB8}" type="slidenum">
              <a:rPr lang="en-US" smtClean="0"/>
              <a:pPr/>
              <a:t>‹#›</a:t>
            </a:fld>
            <a:endParaRPr lang="en-US" dirty="0"/>
          </a:p>
        </p:txBody>
      </p:sp>
      <p:grpSp>
        <p:nvGrpSpPr>
          <p:cNvPr id="2" name="Group 1"/>
          <p:cNvGrpSpPr/>
          <p:nvPr userDrawn="1"/>
        </p:nvGrpSpPr>
        <p:grpSpPr>
          <a:xfrm flipH="1">
            <a:off x="292608" y="226557"/>
            <a:ext cx="7031737" cy="4560128"/>
            <a:chOff x="292608" y="226557"/>
            <a:chExt cx="7031737" cy="4560128"/>
          </a:xfrm>
        </p:grpSpPr>
        <p:sp>
          <p:nvSpPr>
            <p:cNvPr id="8" name="Rounded Rectangle 7"/>
            <p:cNvSpPr/>
            <p:nvPr userDrawn="1"/>
          </p:nvSpPr>
          <p:spPr>
            <a:xfrm>
              <a:off x="292608" y="228600"/>
              <a:ext cx="3085106" cy="4434767"/>
            </a:xfrm>
            <a:prstGeom prst="roundRect">
              <a:avLst>
                <a:gd name="adj" fmla="val 10000"/>
              </a:avLst>
            </a:prstGeom>
            <a:solidFill>
              <a:srgbClr val="6B7D72"/>
            </a:solidFill>
            <a:ln w="25400">
              <a:solidFill>
                <a:srgbClr val="6B7D7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849624" y="310005"/>
              <a:ext cx="3474721" cy="1049672"/>
            </a:xfrm>
            <a:prstGeom prst="roundRect">
              <a:avLst>
                <a:gd name="adj" fmla="val 10000"/>
              </a:avLst>
            </a:prstGeom>
            <a:noFill/>
            <a:ln w="25400">
              <a:solidFill>
                <a:srgbClr val="BF9000"/>
              </a:solidFill>
            </a:ln>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4" name="Rounded Rectangle 13"/>
            <p:cNvSpPr/>
            <p:nvPr/>
          </p:nvSpPr>
          <p:spPr>
            <a:xfrm>
              <a:off x="3855592" y="1457069"/>
              <a:ext cx="3468753" cy="3232134"/>
            </a:xfrm>
            <a:prstGeom prst="roundRect">
              <a:avLst>
                <a:gd name="adj" fmla="val 3850"/>
              </a:avLst>
            </a:prstGeom>
            <a:noFill/>
            <a:ln w="25400">
              <a:solidFill>
                <a:srgbClr val="8A853C"/>
              </a:solidFill>
            </a:ln>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7" name="Straight Connector 16"/>
            <p:cNvCxnSpPr/>
            <p:nvPr userDrawn="1"/>
          </p:nvCxnSpPr>
          <p:spPr>
            <a:xfrm>
              <a:off x="3609893" y="226557"/>
              <a:ext cx="0" cy="4560128"/>
            </a:xfrm>
            <a:prstGeom prst="line">
              <a:avLst/>
            </a:prstGeom>
            <a:ln w="95250" cap="rnd" cmpd="sng">
              <a:solidFill>
                <a:srgbClr val="BE984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7950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FAB73BC-B049-4115-A692-8D63A059BFB8}" type="slidenum">
              <a:rPr/>
              <a:t>‹#›</a:t>
            </a:fld>
            <a:endParaRPr/>
          </a:p>
        </p:txBody>
      </p:sp>
      <p:sp>
        <p:nvSpPr>
          <p:cNvPr id="12" name="Rounded Rectangle 4"/>
          <p:cNvSpPr/>
          <p:nvPr/>
        </p:nvSpPr>
        <p:spPr>
          <a:xfrm>
            <a:off x="393172" y="310005"/>
            <a:ext cx="3415502" cy="104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endParaRPr lang="en-US" sz="1050" kern="1200" dirty="0"/>
          </a:p>
        </p:txBody>
      </p:sp>
      <p:grpSp>
        <p:nvGrpSpPr>
          <p:cNvPr id="2" name="Group 1"/>
          <p:cNvGrpSpPr/>
          <p:nvPr userDrawn="1"/>
        </p:nvGrpSpPr>
        <p:grpSpPr>
          <a:xfrm flipH="1">
            <a:off x="333954" y="226557"/>
            <a:ext cx="6989198" cy="4560128"/>
            <a:chOff x="333954" y="226557"/>
            <a:chExt cx="6989198" cy="4560128"/>
          </a:xfrm>
        </p:grpSpPr>
        <p:sp>
          <p:nvSpPr>
            <p:cNvPr id="8" name="Rounded Rectangle 7"/>
            <p:cNvSpPr/>
            <p:nvPr userDrawn="1"/>
          </p:nvSpPr>
          <p:spPr>
            <a:xfrm>
              <a:off x="4238046" y="254442"/>
              <a:ext cx="3085106" cy="4434767"/>
            </a:xfrm>
            <a:prstGeom prst="roundRect">
              <a:avLst>
                <a:gd name="adj" fmla="val 10000"/>
              </a:avLst>
            </a:prstGeom>
            <a:solidFill>
              <a:srgbClr val="BF9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33954" y="310005"/>
              <a:ext cx="3474721" cy="1049672"/>
            </a:xfrm>
            <a:prstGeom prst="roundRect">
              <a:avLst>
                <a:gd name="adj" fmla="val 10000"/>
              </a:avLst>
            </a:prstGeom>
            <a:noFill/>
            <a:ln w="25400">
              <a:solidFill>
                <a:srgbClr val="6B7D72"/>
              </a:solidFill>
            </a:ln>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4" name="Rounded Rectangle 13"/>
            <p:cNvSpPr/>
            <p:nvPr/>
          </p:nvSpPr>
          <p:spPr>
            <a:xfrm>
              <a:off x="339921" y="1457069"/>
              <a:ext cx="3468753" cy="3232134"/>
            </a:xfrm>
            <a:prstGeom prst="roundRect">
              <a:avLst>
                <a:gd name="adj" fmla="val 2374"/>
              </a:avLst>
            </a:prstGeom>
            <a:noFill/>
            <a:ln w="25400">
              <a:solidFill>
                <a:srgbClr val="CF543F"/>
              </a:solidFill>
            </a:ln>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7" name="Straight Connector 16"/>
            <p:cNvCxnSpPr/>
            <p:nvPr userDrawn="1"/>
          </p:nvCxnSpPr>
          <p:spPr>
            <a:xfrm>
              <a:off x="4015409" y="226557"/>
              <a:ext cx="0" cy="4560128"/>
            </a:xfrm>
            <a:prstGeom prst="line">
              <a:avLst/>
            </a:prstGeom>
            <a:ln w="95250" cap="rnd" cmpd="sng">
              <a:solidFill>
                <a:srgbClr val="6B7D7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188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FAB73BC-B049-4115-A692-8D63A059BFB8}" type="slidenum">
              <a:rPr/>
              <a:t>‹#›</a:t>
            </a:fld>
            <a:endParaRPr/>
          </a:p>
        </p:txBody>
      </p:sp>
      <p:sp>
        <p:nvSpPr>
          <p:cNvPr id="12" name="Rounded Rectangle 4"/>
          <p:cNvSpPr/>
          <p:nvPr/>
        </p:nvSpPr>
        <p:spPr>
          <a:xfrm>
            <a:off x="393172" y="310005"/>
            <a:ext cx="3415502" cy="104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endParaRPr lang="en-US" sz="1050" kern="1200" dirty="0"/>
          </a:p>
        </p:txBody>
      </p:sp>
      <p:grpSp>
        <p:nvGrpSpPr>
          <p:cNvPr id="2" name="Group 1"/>
          <p:cNvGrpSpPr/>
          <p:nvPr userDrawn="1"/>
        </p:nvGrpSpPr>
        <p:grpSpPr>
          <a:xfrm>
            <a:off x="333954" y="226557"/>
            <a:ext cx="6989198" cy="4560128"/>
            <a:chOff x="333954" y="226557"/>
            <a:chExt cx="6989198" cy="4560128"/>
          </a:xfrm>
        </p:grpSpPr>
        <p:sp>
          <p:nvSpPr>
            <p:cNvPr id="8" name="Rounded Rectangle 7"/>
            <p:cNvSpPr/>
            <p:nvPr userDrawn="1"/>
          </p:nvSpPr>
          <p:spPr>
            <a:xfrm>
              <a:off x="4238046" y="254442"/>
              <a:ext cx="3085106" cy="4434767"/>
            </a:xfrm>
            <a:prstGeom prst="roundRect">
              <a:avLst>
                <a:gd name="adj" fmla="val 10000"/>
              </a:avLst>
            </a:prstGeom>
            <a:solidFill>
              <a:srgbClr val="BF9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33954" y="310005"/>
              <a:ext cx="3474721" cy="1049672"/>
            </a:xfrm>
            <a:prstGeom prst="roundRect">
              <a:avLst>
                <a:gd name="adj" fmla="val 10000"/>
              </a:avLst>
            </a:prstGeom>
            <a:noFill/>
            <a:ln w="25400">
              <a:solidFill>
                <a:srgbClr val="6B7D72"/>
              </a:solidFill>
            </a:ln>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4" name="Rounded Rectangle 13"/>
            <p:cNvSpPr/>
            <p:nvPr/>
          </p:nvSpPr>
          <p:spPr>
            <a:xfrm>
              <a:off x="339921" y="1457069"/>
              <a:ext cx="3468753" cy="3232134"/>
            </a:xfrm>
            <a:prstGeom prst="roundRect">
              <a:avLst>
                <a:gd name="adj" fmla="val 2374"/>
              </a:avLst>
            </a:prstGeom>
            <a:noFill/>
            <a:ln w="25400">
              <a:solidFill>
                <a:srgbClr val="CF543F"/>
              </a:solidFill>
            </a:ln>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7" name="Straight Connector 16"/>
            <p:cNvCxnSpPr/>
            <p:nvPr userDrawn="1"/>
          </p:nvCxnSpPr>
          <p:spPr>
            <a:xfrm>
              <a:off x="4015409" y="226557"/>
              <a:ext cx="0" cy="4560128"/>
            </a:xfrm>
            <a:prstGeom prst="line">
              <a:avLst/>
            </a:prstGeom>
            <a:ln w="95250" cap="rnd" cmpd="sng">
              <a:solidFill>
                <a:srgbClr val="6B7D7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594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2723" y="238538"/>
            <a:ext cx="5997204" cy="1431235"/>
          </a:xfrm>
        </p:spPr>
        <p:txBody>
          <a:bodyPr anchor="b">
            <a:noAutofit/>
          </a:bodyPr>
          <a:lstStyle>
            <a:lvl1pPr algn="ctr">
              <a:defRPr sz="5400">
                <a:solidFill>
                  <a:schemeClr val="accent4"/>
                </a:solidFill>
                <a:effectLst/>
                <a:latin typeface="Arial Rounded MT Bold" panose="020F0704030504030204" pitchFamily="34" charset="0"/>
              </a:defRPr>
            </a:lvl1pPr>
          </a:lstStyle>
          <a:p>
            <a:r>
              <a:rPr lang="en-US" dirty="0" smtClean="0"/>
              <a:t>Click to edit Master title style</a:t>
            </a:r>
            <a:endParaRPr dirty="0"/>
          </a:p>
        </p:txBody>
      </p:sp>
      <p:sp>
        <p:nvSpPr>
          <p:cNvPr id="3" name="Subtitle 2"/>
          <p:cNvSpPr>
            <a:spLocks noGrp="1"/>
          </p:cNvSpPr>
          <p:nvPr>
            <p:ph type="subTitle" idx="1"/>
          </p:nvPr>
        </p:nvSpPr>
        <p:spPr>
          <a:xfrm>
            <a:off x="872723" y="2648979"/>
            <a:ext cx="5997204" cy="1718147"/>
          </a:xfrm>
        </p:spPr>
        <p:txBody>
          <a:bodyPr>
            <a:normAutofit/>
          </a:bodyPr>
          <a:lstStyle>
            <a:lvl1pPr marL="0" indent="0" algn="l">
              <a:buFont typeface="Arial" panose="020B0604020202020204" pitchFamily="34" charset="0"/>
              <a:buNone/>
              <a:defRPr sz="1800">
                <a:solidFill>
                  <a:schemeClr val="accent4"/>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dirty="0"/>
          </a:p>
        </p:txBody>
      </p:sp>
      <p:sp>
        <p:nvSpPr>
          <p:cNvPr id="7" name="Rounded Rectangle 6"/>
          <p:cNvSpPr/>
          <p:nvPr userDrawn="1"/>
        </p:nvSpPr>
        <p:spPr>
          <a:xfrm>
            <a:off x="135170" y="148793"/>
            <a:ext cx="604301" cy="4780289"/>
          </a:xfrm>
          <a:prstGeom prst="roundRect">
            <a:avLst>
              <a:gd name="adj" fmla="val 10000"/>
            </a:avLst>
          </a:prstGeom>
          <a:solidFill>
            <a:schemeClr val="bg2">
              <a:lumMod val="25000"/>
            </a:schemeClr>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8" name="Rounded Rectangle 7"/>
          <p:cNvSpPr/>
          <p:nvPr userDrawn="1"/>
        </p:nvSpPr>
        <p:spPr>
          <a:xfrm>
            <a:off x="7062082" y="148793"/>
            <a:ext cx="604301" cy="980292"/>
          </a:xfrm>
          <a:prstGeom prst="roundRect">
            <a:avLst>
              <a:gd name="adj" fmla="val 10000"/>
            </a:avLst>
          </a:prstGeom>
          <a:solidFill>
            <a:schemeClr val="accent1"/>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9" name="Rounded Rectangle 8"/>
          <p:cNvSpPr/>
          <p:nvPr userDrawn="1"/>
        </p:nvSpPr>
        <p:spPr>
          <a:xfrm>
            <a:off x="7083435" y="1192696"/>
            <a:ext cx="604301" cy="3715543"/>
          </a:xfrm>
          <a:prstGeom prst="roundRect">
            <a:avLst>
              <a:gd name="adj" fmla="val 10000"/>
            </a:avLst>
          </a:prstGeom>
          <a:solidFill>
            <a:schemeClr val="accent2"/>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6" name="Slide Number Placeholder 5"/>
          <p:cNvSpPr>
            <a:spLocks noGrp="1"/>
          </p:cNvSpPr>
          <p:nvPr>
            <p:ph type="sldNum" sz="quarter" idx="12"/>
          </p:nvPr>
        </p:nvSpPr>
        <p:spPr>
          <a:xfrm>
            <a:off x="5827628" y="4661324"/>
            <a:ext cx="1748790" cy="267758"/>
          </a:xfrm>
        </p:spPr>
        <p:txBody>
          <a:bodyPr/>
          <a:lstStyle>
            <a:lvl1pPr>
              <a:defRPr>
                <a:solidFill>
                  <a:schemeClr val="bg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381496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6135" y="222636"/>
            <a:ext cx="5829300" cy="444612"/>
          </a:xfrm>
        </p:spPr>
        <p:txBody>
          <a:bodyPr anchor="b">
            <a:normAutofit/>
          </a:bodyPr>
          <a:lstStyle>
            <a:lvl1pPr algn="ctr">
              <a:defRPr sz="2400"/>
            </a:lvl1pPr>
          </a:lstStyle>
          <a:p>
            <a:r>
              <a:rPr lang="en-US" dirty="0" smtClean="0"/>
              <a:t>Click to edit Master title style</a:t>
            </a:r>
            <a:endParaRPr dirty="0"/>
          </a:p>
        </p:txBody>
      </p:sp>
      <p:sp>
        <p:nvSpPr>
          <p:cNvPr id="3" name="Subtitle 2"/>
          <p:cNvSpPr>
            <a:spLocks noGrp="1"/>
          </p:cNvSpPr>
          <p:nvPr>
            <p:ph type="subTitle" idx="1"/>
          </p:nvPr>
        </p:nvSpPr>
        <p:spPr>
          <a:xfrm>
            <a:off x="876135" y="757036"/>
            <a:ext cx="5829300" cy="4172046"/>
          </a:xfrm>
        </p:spPr>
        <p:txBody>
          <a:bodyPr>
            <a:normAutofit/>
          </a:bodyPr>
          <a:lstStyle>
            <a:lvl1pPr marL="342900" indent="-342900" algn="l">
              <a:buFont typeface="Arial" panose="020B0604020202020204" pitchFamily="34" charset="0"/>
              <a:buChar char="•"/>
              <a:defRPr sz="18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dirty="0"/>
          </a:p>
        </p:txBody>
      </p:sp>
      <p:sp>
        <p:nvSpPr>
          <p:cNvPr id="7" name="Rounded Rectangle 6"/>
          <p:cNvSpPr/>
          <p:nvPr userDrawn="1"/>
        </p:nvSpPr>
        <p:spPr>
          <a:xfrm>
            <a:off x="135170" y="148793"/>
            <a:ext cx="604301" cy="4780289"/>
          </a:xfrm>
          <a:prstGeom prst="roundRect">
            <a:avLst>
              <a:gd name="adj" fmla="val 10000"/>
            </a:avLst>
          </a:prstGeom>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8" name="Rounded Rectangle 7"/>
          <p:cNvSpPr/>
          <p:nvPr userDrawn="1"/>
        </p:nvSpPr>
        <p:spPr>
          <a:xfrm>
            <a:off x="7062082" y="148793"/>
            <a:ext cx="604301" cy="980292"/>
          </a:xfrm>
          <a:prstGeom prst="roundRect">
            <a:avLst>
              <a:gd name="adj" fmla="val 10000"/>
            </a:avLst>
          </a:prstGeom>
          <a:solidFill>
            <a:schemeClr val="accent1"/>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9" name="Rounded Rectangle 8"/>
          <p:cNvSpPr/>
          <p:nvPr userDrawn="1"/>
        </p:nvSpPr>
        <p:spPr>
          <a:xfrm>
            <a:off x="7083435" y="1192696"/>
            <a:ext cx="604301" cy="3715543"/>
          </a:xfrm>
          <a:prstGeom prst="roundRect">
            <a:avLst>
              <a:gd name="adj" fmla="val 10000"/>
            </a:avLst>
          </a:prstGeom>
          <a:solidFill>
            <a:schemeClr val="accent2"/>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6" name="Slide Number Placeholder 5"/>
          <p:cNvSpPr>
            <a:spLocks noGrp="1"/>
          </p:cNvSpPr>
          <p:nvPr>
            <p:ph type="sldNum" sz="quarter" idx="12"/>
          </p:nvPr>
        </p:nvSpPr>
        <p:spPr>
          <a:xfrm>
            <a:off x="5827628" y="4661324"/>
            <a:ext cx="1748790" cy="267758"/>
          </a:xfrm>
        </p:spPr>
        <p:txBody>
          <a:bodyPr/>
          <a:lstStyle>
            <a:lvl1pPr>
              <a:defRPr>
                <a:solidFill>
                  <a:schemeClr val="bg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90772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90548" y="4689203"/>
            <a:ext cx="496440" cy="267758"/>
          </a:xfrm>
        </p:spPr>
        <p:txBody>
          <a:bodyPr/>
          <a:lstStyle/>
          <a:p>
            <a:fld id="{4FAB73BC-B049-4115-A692-8D63A059BFB8}" type="slidenum">
              <a:rPr/>
              <a:t>‹#›</a:t>
            </a:fld>
            <a:endParaRPr dirty="0"/>
          </a:p>
        </p:txBody>
      </p:sp>
      <p:sp>
        <p:nvSpPr>
          <p:cNvPr id="8" name="Rounded Rectangle 7"/>
          <p:cNvSpPr/>
          <p:nvPr userDrawn="1"/>
        </p:nvSpPr>
        <p:spPr>
          <a:xfrm>
            <a:off x="294200" y="226557"/>
            <a:ext cx="3085106" cy="4434767"/>
          </a:xfrm>
          <a:prstGeom prst="roundRect">
            <a:avLst>
              <a:gd name="adj" fmla="val 10000"/>
            </a:avLst>
          </a:prstGeom>
          <a:solidFill>
            <a:srgbClr val="CF543F"/>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848429" y="310005"/>
            <a:ext cx="3474721" cy="1049672"/>
          </a:xfrm>
          <a:prstGeom prst="roundRect">
            <a:avLst>
              <a:gd name="adj" fmla="val 10000"/>
            </a:avLst>
          </a:prstGeom>
          <a:solidFill>
            <a:srgbClr val="BE984C"/>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4" name="Rounded Rectangle 13"/>
          <p:cNvSpPr/>
          <p:nvPr/>
        </p:nvSpPr>
        <p:spPr>
          <a:xfrm>
            <a:off x="3854397" y="1457069"/>
            <a:ext cx="3468753" cy="3232134"/>
          </a:xfrm>
          <a:prstGeom prst="roundRect">
            <a:avLst>
              <a:gd name="adj" fmla="val 4342"/>
            </a:avLst>
          </a:prstGeom>
          <a:solidFill>
            <a:srgbClr val="B5AE53"/>
          </a:solidFill>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7" name="Straight Connector 16"/>
          <p:cNvCxnSpPr/>
          <p:nvPr userDrawn="1"/>
        </p:nvCxnSpPr>
        <p:spPr>
          <a:xfrm>
            <a:off x="3609893" y="226557"/>
            <a:ext cx="0" cy="4560128"/>
          </a:xfrm>
          <a:prstGeom prst="line">
            <a:avLst/>
          </a:prstGeom>
          <a:ln w="95250" cap="rnd" cmpd="sng">
            <a:solidFill>
              <a:srgbClr val="8F9F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67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34353" y="4693129"/>
            <a:ext cx="1748790" cy="267758"/>
          </a:xfrm>
        </p:spPr>
        <p:txBody>
          <a:bodyPr/>
          <a:lstStyle/>
          <a:p>
            <a:fld id="{7B2D3E9E-A95C-48F2-B4BF-A71542E0BE9A}" type="datetime1">
              <a:rPr lang="en-US"/>
              <a:t>11/9/2017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
        <p:nvSpPr>
          <p:cNvPr id="8" name="Rounded Rectangle 7"/>
          <p:cNvSpPr/>
          <p:nvPr userDrawn="1"/>
        </p:nvSpPr>
        <p:spPr>
          <a:xfrm>
            <a:off x="4238046" y="254442"/>
            <a:ext cx="3085106" cy="4434767"/>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33954" y="310005"/>
            <a:ext cx="3474721" cy="1049672"/>
          </a:xfrm>
          <a:prstGeom prst="roundRect">
            <a:avLst>
              <a:gd name="adj" fmla="val 10000"/>
            </a:avLst>
          </a:prstGeom>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4" name="Rounded Rectangle 13"/>
          <p:cNvSpPr/>
          <p:nvPr/>
        </p:nvSpPr>
        <p:spPr>
          <a:xfrm>
            <a:off x="358999" y="1449116"/>
            <a:ext cx="3468753" cy="3232134"/>
          </a:xfrm>
          <a:prstGeom prst="roundRect">
            <a:avLst>
              <a:gd name="adj" fmla="val 4096"/>
            </a:avLst>
          </a:prstGeom>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6" name="Straight Connector 15"/>
          <p:cNvCxnSpPr/>
          <p:nvPr userDrawn="1"/>
        </p:nvCxnSpPr>
        <p:spPr>
          <a:xfrm>
            <a:off x="4015409" y="226557"/>
            <a:ext cx="0" cy="4560128"/>
          </a:xfrm>
          <a:prstGeom prst="line">
            <a:avLst/>
          </a:prstGeom>
          <a:ln w="95250" cap="rnd"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08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10600" y="4703012"/>
            <a:ext cx="1748790" cy="267758"/>
          </a:xfrm>
        </p:spPr>
        <p:txBody>
          <a:bodyPr/>
          <a:lstStyle>
            <a:lvl1pPr algn="l">
              <a:defRPr/>
            </a:lvl1pPr>
          </a:lstStyle>
          <a:p>
            <a:fld id="{4FAB73BC-B049-4115-A692-8D63A059BFB8}" type="slidenum">
              <a:rPr lang="en-US" smtClean="0"/>
              <a:pPr/>
              <a:t>‹#›</a:t>
            </a:fld>
            <a:endParaRPr lang="en-US" dirty="0"/>
          </a:p>
        </p:txBody>
      </p:sp>
      <p:sp>
        <p:nvSpPr>
          <p:cNvPr id="8" name="Rounded Rectangle 7"/>
          <p:cNvSpPr/>
          <p:nvPr userDrawn="1"/>
        </p:nvSpPr>
        <p:spPr>
          <a:xfrm>
            <a:off x="292608" y="228600"/>
            <a:ext cx="3085106" cy="4434767"/>
          </a:xfrm>
          <a:prstGeom prst="roundRect">
            <a:avLst>
              <a:gd name="adj" fmla="val 10000"/>
            </a:avLst>
          </a:prstGeom>
          <a:solidFill>
            <a:srgbClr val="6B7D7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849624" y="310005"/>
            <a:ext cx="3474721" cy="1049672"/>
          </a:xfrm>
          <a:prstGeom prst="roundRect">
            <a:avLst>
              <a:gd name="adj" fmla="val 10000"/>
            </a:avLst>
          </a:prstGeom>
          <a:solidFill>
            <a:schemeClr val="accent5">
              <a:lumMod val="75000"/>
            </a:schemeClr>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4" name="Rounded Rectangle 13"/>
          <p:cNvSpPr/>
          <p:nvPr/>
        </p:nvSpPr>
        <p:spPr>
          <a:xfrm>
            <a:off x="3855592" y="1457069"/>
            <a:ext cx="3468753" cy="3232134"/>
          </a:xfrm>
          <a:prstGeom prst="roundRect">
            <a:avLst>
              <a:gd name="adj" fmla="val 4342"/>
            </a:avLst>
          </a:prstGeom>
          <a:solidFill>
            <a:srgbClr val="8A853C"/>
          </a:solidFill>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7" name="Straight Connector 16"/>
          <p:cNvCxnSpPr/>
          <p:nvPr userDrawn="1"/>
        </p:nvCxnSpPr>
        <p:spPr>
          <a:xfrm>
            <a:off x="3609893" y="226557"/>
            <a:ext cx="0" cy="4560128"/>
          </a:xfrm>
          <a:prstGeom prst="line">
            <a:avLst/>
          </a:prstGeom>
          <a:ln w="95250" cap="rnd" cmpd="sng">
            <a:solidFill>
              <a:srgbClr val="BE98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67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FAB73BC-B049-4115-A692-8D63A059BFB8}" type="slidenum">
              <a:rPr/>
              <a:t>‹#›</a:t>
            </a:fld>
            <a:endParaRPr/>
          </a:p>
        </p:txBody>
      </p:sp>
      <p:sp>
        <p:nvSpPr>
          <p:cNvPr id="8" name="Rounded Rectangle 7"/>
          <p:cNvSpPr/>
          <p:nvPr userDrawn="1"/>
        </p:nvSpPr>
        <p:spPr>
          <a:xfrm>
            <a:off x="4238046" y="254442"/>
            <a:ext cx="3085106" cy="4434767"/>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10"/>
          <p:cNvSpPr/>
          <p:nvPr/>
        </p:nvSpPr>
        <p:spPr>
          <a:xfrm>
            <a:off x="333954" y="310005"/>
            <a:ext cx="3474721" cy="1049672"/>
          </a:xfrm>
          <a:prstGeom prst="roundRect">
            <a:avLst>
              <a:gd name="adj" fmla="val 10000"/>
            </a:avLst>
          </a:prstGeom>
          <a:solidFill>
            <a:schemeClr val="accent5">
              <a:lumMod val="75000"/>
            </a:schemeClr>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2" name="Rounded Rectangle 4"/>
          <p:cNvSpPr/>
          <p:nvPr/>
        </p:nvSpPr>
        <p:spPr>
          <a:xfrm>
            <a:off x="393172" y="310005"/>
            <a:ext cx="3415502" cy="104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endParaRPr lang="en-US" sz="1050" kern="1200" dirty="0"/>
          </a:p>
        </p:txBody>
      </p:sp>
      <p:grpSp>
        <p:nvGrpSpPr>
          <p:cNvPr id="13" name="Group 12"/>
          <p:cNvGrpSpPr/>
          <p:nvPr userDrawn="1"/>
        </p:nvGrpSpPr>
        <p:grpSpPr>
          <a:xfrm>
            <a:off x="339921" y="1457069"/>
            <a:ext cx="3468753" cy="3271890"/>
            <a:chOff x="0" y="3392388"/>
            <a:chExt cx="8610600" cy="1039846"/>
          </a:xfrm>
        </p:grpSpPr>
        <p:sp>
          <p:nvSpPr>
            <p:cNvPr id="14" name="Rounded Rectangle 13"/>
            <p:cNvSpPr/>
            <p:nvPr/>
          </p:nvSpPr>
          <p:spPr>
            <a:xfrm>
              <a:off x="0" y="3392388"/>
              <a:ext cx="8610600" cy="1027211"/>
            </a:xfrm>
            <a:prstGeom prst="roundRect">
              <a:avLst>
                <a:gd name="adj" fmla="val 3604"/>
              </a:avLst>
            </a:prstGeom>
            <a:solidFill>
              <a:schemeClr val="accent3">
                <a:lumMod val="75000"/>
              </a:schemeClr>
            </a:solidFill>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sp>
          <p:nvSpPr>
            <p:cNvPr id="15" name="Rounded Rectangle 4"/>
            <p:cNvSpPr/>
            <p:nvPr/>
          </p:nvSpPr>
          <p:spPr>
            <a:xfrm>
              <a:off x="132187" y="3405023"/>
              <a:ext cx="8478411" cy="10272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lvl="1" algn="l" defTabSz="711200">
                <a:lnSpc>
                  <a:spcPct val="90000"/>
                </a:lnSpc>
                <a:spcBef>
                  <a:spcPct val="0"/>
                </a:spcBef>
                <a:spcAft>
                  <a:spcPct val="15000"/>
                </a:spcAft>
              </a:pPr>
              <a:endParaRPr lang="en-US" sz="1200" kern="1200" dirty="0"/>
            </a:p>
          </p:txBody>
        </p:sp>
      </p:grpSp>
      <p:cxnSp>
        <p:nvCxnSpPr>
          <p:cNvPr id="17" name="Straight Connector 16"/>
          <p:cNvCxnSpPr/>
          <p:nvPr userDrawn="1"/>
        </p:nvCxnSpPr>
        <p:spPr>
          <a:xfrm>
            <a:off x="4015409" y="226557"/>
            <a:ext cx="0" cy="4560128"/>
          </a:xfrm>
          <a:prstGeom prst="line">
            <a:avLst/>
          </a:prstGeom>
          <a:ln w="95250" cap="rnd" cmpd="sng">
            <a:solidFill>
              <a:srgbClr val="BE98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5599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279914" y="4661324"/>
            <a:ext cx="1748790" cy="267758"/>
          </a:xfrm>
        </p:spPr>
        <p:txBody>
          <a:bodyPr/>
          <a:lstStyle>
            <a:lvl1pPr algn="l">
              <a:defRPr/>
            </a:lvl1pPr>
          </a:lstStyle>
          <a:p>
            <a:fld id="{4FAB73BC-B049-4115-A692-8D63A059BFB8}" type="slidenum">
              <a:rPr lang="en-US" smtClean="0"/>
              <a:pPr/>
              <a:t>‹#›</a:t>
            </a:fld>
            <a:endParaRPr lang="en-US" dirty="0"/>
          </a:p>
        </p:txBody>
      </p:sp>
      <p:sp>
        <p:nvSpPr>
          <p:cNvPr id="9" name="Rounded Rectangle 8"/>
          <p:cNvSpPr/>
          <p:nvPr userDrawn="1"/>
        </p:nvSpPr>
        <p:spPr>
          <a:xfrm>
            <a:off x="292608" y="228600"/>
            <a:ext cx="3085106" cy="4434767"/>
          </a:xfrm>
          <a:prstGeom prst="roundRect">
            <a:avLst>
              <a:gd name="adj" fmla="val 10000"/>
            </a:avLst>
          </a:prstGeom>
          <a:solidFill>
            <a:schemeClr val="accent5">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Rounded Rectangle 11"/>
          <p:cNvSpPr/>
          <p:nvPr/>
        </p:nvSpPr>
        <p:spPr>
          <a:xfrm>
            <a:off x="3849624" y="310005"/>
            <a:ext cx="3474721" cy="1049672"/>
          </a:xfrm>
          <a:prstGeom prst="roundRect">
            <a:avLst>
              <a:gd name="adj" fmla="val 10000"/>
            </a:avLst>
          </a:prstGeom>
          <a:solidFill>
            <a:schemeClr val="accent3"/>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5" name="Rounded Rectangle 14"/>
          <p:cNvSpPr/>
          <p:nvPr/>
        </p:nvSpPr>
        <p:spPr>
          <a:xfrm>
            <a:off x="3849624" y="1454523"/>
            <a:ext cx="3468753" cy="3232134"/>
          </a:xfrm>
          <a:prstGeom prst="roundRect">
            <a:avLst>
              <a:gd name="adj" fmla="val 4588"/>
            </a:avLst>
          </a:prstGeom>
          <a:solidFill>
            <a:schemeClr val="accent2"/>
          </a:solidFill>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8" name="Straight Connector 17"/>
          <p:cNvCxnSpPr/>
          <p:nvPr userDrawn="1"/>
        </p:nvCxnSpPr>
        <p:spPr>
          <a:xfrm>
            <a:off x="3609893" y="226557"/>
            <a:ext cx="0" cy="4560128"/>
          </a:xfrm>
          <a:prstGeom prst="line">
            <a:avLst/>
          </a:prstGeom>
          <a:ln w="95250" cap="rnd"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77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2952B5-7A2F-4CC8-B7CE-9234E21C2837}" type="datetime1">
              <a:rPr lang="en-US"/>
              <a:t>11/9/2017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
        <p:nvSpPr>
          <p:cNvPr id="9" name="Rounded Rectangle 8"/>
          <p:cNvSpPr/>
          <p:nvPr userDrawn="1"/>
        </p:nvSpPr>
        <p:spPr>
          <a:xfrm>
            <a:off x="4238046" y="254442"/>
            <a:ext cx="3085106" cy="4434767"/>
          </a:xfrm>
          <a:prstGeom prst="roundRect">
            <a:avLst>
              <a:gd name="adj" fmla="val 10000"/>
            </a:avLst>
          </a:prstGeom>
          <a:solidFill>
            <a:schemeClr val="accent5">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Rounded Rectangle 11"/>
          <p:cNvSpPr/>
          <p:nvPr/>
        </p:nvSpPr>
        <p:spPr>
          <a:xfrm>
            <a:off x="333954" y="310005"/>
            <a:ext cx="3474721" cy="1049672"/>
          </a:xfrm>
          <a:prstGeom prst="roundRect">
            <a:avLst>
              <a:gd name="adj" fmla="val 10000"/>
            </a:avLst>
          </a:prstGeom>
          <a:solidFill>
            <a:srgbClr val="B5AE53"/>
          </a:solidFill>
        </p:spPr>
        <p:style>
          <a:lnRef idx="2">
            <a:schemeClr val="lt1">
              <a:hueOff val="0"/>
              <a:satOff val="0"/>
              <a:lumOff val="0"/>
              <a:alphaOff val="0"/>
            </a:schemeClr>
          </a:lnRef>
          <a:fillRef idx="1">
            <a:schemeClr val="accent2">
              <a:hueOff val="1878569"/>
              <a:satOff val="-13441"/>
              <a:lumOff val="-785"/>
              <a:alphaOff val="0"/>
            </a:schemeClr>
          </a:fillRef>
          <a:effectRef idx="0">
            <a:schemeClr val="accent2">
              <a:hueOff val="1878569"/>
              <a:satOff val="-13441"/>
              <a:lumOff val="-785"/>
              <a:alphaOff val="0"/>
            </a:schemeClr>
          </a:effectRef>
          <a:fontRef idx="minor">
            <a:schemeClr val="lt1"/>
          </a:fontRef>
        </p:style>
      </p:sp>
      <p:sp>
        <p:nvSpPr>
          <p:cNvPr id="15" name="Rounded Rectangle 14"/>
          <p:cNvSpPr/>
          <p:nvPr userDrawn="1"/>
        </p:nvSpPr>
        <p:spPr>
          <a:xfrm>
            <a:off x="350763" y="1454523"/>
            <a:ext cx="3468753" cy="3232134"/>
          </a:xfrm>
          <a:prstGeom prst="roundRect">
            <a:avLst>
              <a:gd name="adj" fmla="val 3358"/>
            </a:avLst>
          </a:prstGeom>
          <a:solidFill>
            <a:schemeClr val="accent2"/>
          </a:solidFill>
        </p:spPr>
        <p:style>
          <a:lnRef idx="2">
            <a:schemeClr val="lt1">
              <a:hueOff val="0"/>
              <a:satOff val="0"/>
              <a:lumOff val="0"/>
              <a:alphaOff val="0"/>
            </a:schemeClr>
          </a:lnRef>
          <a:fillRef idx="1">
            <a:schemeClr val="accent2">
              <a:hueOff val="2817853"/>
              <a:satOff val="-20162"/>
              <a:lumOff val="-1177"/>
              <a:alphaOff val="0"/>
            </a:schemeClr>
          </a:fillRef>
          <a:effectRef idx="0">
            <a:schemeClr val="accent2">
              <a:hueOff val="2817853"/>
              <a:satOff val="-20162"/>
              <a:lumOff val="-1177"/>
              <a:alphaOff val="0"/>
            </a:schemeClr>
          </a:effectRef>
          <a:fontRef idx="minor">
            <a:schemeClr val="lt1"/>
          </a:fontRef>
        </p:style>
      </p:sp>
      <p:cxnSp>
        <p:nvCxnSpPr>
          <p:cNvPr id="18" name="Straight Connector 17"/>
          <p:cNvCxnSpPr/>
          <p:nvPr userDrawn="1"/>
        </p:nvCxnSpPr>
        <p:spPr>
          <a:xfrm>
            <a:off x="4023358" y="226557"/>
            <a:ext cx="0" cy="4560128"/>
          </a:xfrm>
          <a:prstGeom prst="line">
            <a:avLst/>
          </a:prstGeom>
          <a:ln w="95250" cap="rnd"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37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8768" y="268224"/>
            <a:ext cx="6703695" cy="972079"/>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538768" y="1341121"/>
            <a:ext cx="6703695" cy="31909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534353" y="4661324"/>
            <a:ext cx="1748790" cy="267758"/>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5586B75A-687E-405C-8A0B-8D00578BA2C3}" type="datetime1">
              <a:rPr lang="en-US"/>
              <a:t>11/9/2017</a:t>
            </a:fld>
            <a:endParaRPr/>
          </a:p>
        </p:txBody>
      </p:sp>
      <p:sp>
        <p:nvSpPr>
          <p:cNvPr id="5" name="Footer Placeholder 4"/>
          <p:cNvSpPr>
            <a:spLocks noGrp="1"/>
          </p:cNvSpPr>
          <p:nvPr>
            <p:ph type="ftr" sz="quarter" idx="3"/>
          </p:nvPr>
        </p:nvSpPr>
        <p:spPr>
          <a:xfrm>
            <a:off x="2574608" y="4661324"/>
            <a:ext cx="2623185" cy="267758"/>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a:p>
        </p:txBody>
      </p:sp>
      <p:sp>
        <p:nvSpPr>
          <p:cNvPr id="6" name="Slide Number Placeholder 5"/>
          <p:cNvSpPr>
            <a:spLocks noGrp="1"/>
          </p:cNvSpPr>
          <p:nvPr>
            <p:ph type="sldNum" sz="quarter" idx="4"/>
          </p:nvPr>
        </p:nvSpPr>
        <p:spPr>
          <a:xfrm>
            <a:off x="5493673" y="4661324"/>
            <a:ext cx="1748790" cy="267758"/>
          </a:xfrm>
          <a:prstGeom prst="rect">
            <a:avLst/>
          </a:prstGeom>
        </p:spPr>
        <p:txBody>
          <a:bodyPr vert="horz" lIns="91440" tIns="45720" rIns="91440" bIns="45720" rtlCol="0" anchor="ctr"/>
          <a:lstStyle>
            <a:lvl1pPr algn="r">
              <a:defRPr sz="1100">
                <a:solidFill>
                  <a:schemeClr val="tx1">
                    <a:tint val="75000"/>
                  </a:schemeClr>
                </a:solidFill>
              </a:defRPr>
            </a:lvl1pPr>
          </a:lstStyle>
          <a:p>
            <a:fld id="{4FAB73BC-B049-4115-A692-8D63A059BFB8}" type="slidenum">
              <a:rPr/>
              <a:t>‹#›</a:t>
            </a:fld>
            <a:endParaRPr/>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56" r:id="rId2"/>
    <p:sldLayoutId id="2147483855" r:id="rId3"/>
    <p:sldLayoutId id="2147483852" r:id="rId4"/>
    <p:sldLayoutId id="2147483842" r:id="rId5"/>
    <p:sldLayoutId id="2147483853" r:id="rId6"/>
    <p:sldLayoutId id="2147483843" r:id="rId7"/>
    <p:sldLayoutId id="2147483854" r:id="rId8"/>
    <p:sldLayoutId id="2147483844" r:id="rId9"/>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84" userDrawn="1">
          <p15:clr>
            <a:srgbClr val="F26B43"/>
          </p15:clr>
        </p15:guide>
        <p15:guide id="2" pos="24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988" y="268288"/>
            <a:ext cx="6702425" cy="9715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34988" y="1338263"/>
            <a:ext cx="6702425" cy="31908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34988" y="4660900"/>
            <a:ext cx="1747837" cy="268288"/>
          </a:xfrm>
          <a:prstGeom prst="rect">
            <a:avLst/>
          </a:prstGeom>
        </p:spPr>
        <p:txBody>
          <a:bodyPr vert="horz" lIns="91440" tIns="45720" rIns="91440" bIns="45720" rtlCol="0" anchor="ctr"/>
          <a:lstStyle>
            <a:lvl1pPr algn="l">
              <a:defRPr sz="1200">
                <a:solidFill>
                  <a:schemeClr val="tx1">
                    <a:tint val="75000"/>
                  </a:schemeClr>
                </a:solidFill>
              </a:defRPr>
            </a:lvl1pPr>
          </a:lstStyle>
          <a:p>
            <a:fld id="{DBF6727A-329A-4690-A23A-9034B89F7BBE}" type="datetimeFigureOut">
              <a:rPr lang="en-US" smtClean="0"/>
              <a:t>11/9/2017</a:t>
            </a:fld>
            <a:endParaRPr lang="en-US"/>
          </a:p>
        </p:txBody>
      </p:sp>
      <p:sp>
        <p:nvSpPr>
          <p:cNvPr id="5" name="Footer Placeholder 4"/>
          <p:cNvSpPr>
            <a:spLocks noGrp="1"/>
          </p:cNvSpPr>
          <p:nvPr>
            <p:ph type="ftr" sz="quarter" idx="3"/>
          </p:nvPr>
        </p:nvSpPr>
        <p:spPr>
          <a:xfrm>
            <a:off x="2574925" y="4660900"/>
            <a:ext cx="2622550" cy="2682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575" y="4660900"/>
            <a:ext cx="1747838" cy="268288"/>
          </a:xfrm>
          <a:prstGeom prst="rect">
            <a:avLst/>
          </a:prstGeom>
        </p:spPr>
        <p:txBody>
          <a:bodyPr vert="horz" lIns="91440" tIns="45720" rIns="91440" bIns="45720" rtlCol="0" anchor="ctr"/>
          <a:lstStyle>
            <a:lvl1pPr algn="r">
              <a:defRPr sz="1200">
                <a:solidFill>
                  <a:schemeClr val="tx1">
                    <a:tint val="75000"/>
                  </a:schemeClr>
                </a:solidFill>
              </a:defRPr>
            </a:lvl1pPr>
          </a:lstStyle>
          <a:p>
            <a:fld id="{F4A51174-F4A7-4851-B863-93EBDBF698B0}" type="slidenum">
              <a:rPr lang="en-US" smtClean="0"/>
              <a:t>‹#›</a:t>
            </a:fld>
            <a:endParaRPr lang="en-US"/>
          </a:p>
        </p:txBody>
      </p:sp>
    </p:spTree>
    <p:extLst>
      <p:ext uri="{BB962C8B-B14F-4D97-AF65-F5344CB8AC3E}">
        <p14:creationId xmlns:p14="http://schemas.microsoft.com/office/powerpoint/2010/main" val="309544088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7" r:id="rId6"/>
    <p:sldLayoutId id="2147483879" r:id="rId7"/>
    <p:sldLayoutId id="2147483878"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hyperlink" Target="mailto:email@xxxx.xxx"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hyperlink" Target="mailto:email@xxxx.xxx"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mailto:email@xxxx.xxx"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hyperlink" Target="mailto:email@xxxx.xxx"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036" t="14771" r="9136" b="21548"/>
          <a:stretch/>
        </p:blipFill>
        <p:spPr>
          <a:xfrm>
            <a:off x="985652" y="997527"/>
            <a:ext cx="5688280" cy="3123212"/>
          </a:xfrm>
          <a:prstGeom prst="rect">
            <a:avLst/>
          </a:prstGeom>
        </p:spPr>
      </p:pic>
    </p:spTree>
    <p:extLst>
      <p:ext uri="{BB962C8B-B14F-4D97-AF65-F5344CB8AC3E}">
        <p14:creationId xmlns:p14="http://schemas.microsoft.com/office/powerpoint/2010/main" val="466912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8" y="234866"/>
            <a:ext cx="535724" cy="383182"/>
          </a:xfrm>
          <a:prstGeom prst="rect">
            <a:avLst/>
          </a:prstGeom>
        </p:spPr>
        <p:txBody>
          <a:bodyPr wrap="none">
            <a:spAutoFit/>
          </a:bodyPr>
          <a:lstStyle/>
          <a:p>
            <a:pPr lvl="0" defTabSz="933450">
              <a:lnSpc>
                <a:spcPct val="90000"/>
              </a:lnSpc>
              <a:spcBef>
                <a:spcPct val="0"/>
              </a:spcBef>
              <a:spcAft>
                <a:spcPct val="35000"/>
              </a:spcAft>
            </a:pPr>
            <a:r>
              <a:rPr lang="en-US" sz="2100" dirty="0">
                <a:solidFill>
                  <a:schemeClr val="tx1">
                    <a:lumMod val="50000"/>
                    <a:lumOff val="50000"/>
                  </a:schemeClr>
                </a:solidFill>
              </a:rPr>
              <a:t>Bio</a:t>
            </a: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100" b="1" dirty="0" smtClean="0">
                <a:solidFill>
                  <a:schemeClr val="tx1">
                    <a:lumMod val="50000"/>
                    <a:lumOff val="50000"/>
                  </a:schemeClr>
                </a:solidFill>
              </a:rPr>
              <a:t>Elizabeth Eaton MSSW, LCSW</a:t>
            </a:r>
            <a:r>
              <a:rPr lang="en-US" sz="1000" dirty="0">
                <a:solidFill>
                  <a:schemeClr val="tx1">
                    <a:lumMod val="50000"/>
                    <a:lumOff val="50000"/>
                  </a:schemeClr>
                </a:solidFill>
              </a:rPr>
              <a:t/>
            </a:r>
            <a:br>
              <a:rPr lang="en-US" sz="1000" dirty="0">
                <a:solidFill>
                  <a:schemeClr val="tx1">
                    <a:lumMod val="50000"/>
                    <a:lumOff val="50000"/>
                  </a:schemeClr>
                </a:solidFill>
              </a:rPr>
            </a:br>
            <a:r>
              <a:rPr lang="en-US" sz="1000" dirty="0">
                <a:solidFill>
                  <a:schemeClr val="tx1">
                    <a:lumMod val="50000"/>
                    <a:lumOff val="50000"/>
                  </a:schemeClr>
                </a:solidFill>
              </a:rPr>
              <a:t> 		        </a:t>
            </a:r>
            <a:r>
              <a:rPr lang="en-US" sz="1050" dirty="0" smtClean="0">
                <a:solidFill>
                  <a:schemeClr val="tx1">
                    <a:lumMod val="50000"/>
                    <a:lumOff val="50000"/>
                  </a:schemeClr>
                </a:solidFill>
              </a:rPr>
              <a:t>eeaton@scs.tamu.edu</a:t>
            </a:r>
            <a:endParaRPr lang="en-US" sz="1050" dirty="0">
              <a:solidFill>
                <a:schemeClr val="tx1">
                  <a:lumMod val="50000"/>
                  <a:lumOff val="50000"/>
                </a:schemeClr>
              </a:solidFill>
            </a:endParaRPr>
          </a:p>
          <a:p>
            <a:pPr lvl="0" defTabSz="933450">
              <a:lnSpc>
                <a:spcPct val="90000"/>
              </a:lnSpc>
              <a:spcBef>
                <a:spcPct val="0"/>
              </a:spcBef>
              <a:spcAft>
                <a:spcPct val="35000"/>
              </a:spcAft>
            </a:pPr>
            <a:r>
              <a:rPr lang="en-US" sz="1050" dirty="0">
                <a:solidFill>
                  <a:schemeClr val="tx1">
                    <a:lumMod val="50000"/>
                    <a:lumOff val="50000"/>
                  </a:schemeClr>
                </a:solidFill>
              </a:rPr>
              <a:t>		             </a:t>
            </a:r>
            <a:r>
              <a:rPr lang="en-US" sz="1050" dirty="0" smtClean="0">
                <a:solidFill>
                  <a:schemeClr val="tx1">
                    <a:lumMod val="50000"/>
                    <a:lumOff val="50000"/>
                  </a:schemeClr>
                </a:solidFill>
              </a:rPr>
              <a:t>  (</a:t>
            </a:r>
            <a:r>
              <a:rPr lang="en-US" sz="1050" dirty="0">
                <a:solidFill>
                  <a:schemeClr val="tx1">
                    <a:lumMod val="50000"/>
                    <a:lumOff val="50000"/>
                  </a:schemeClr>
                </a:solidFill>
              </a:rPr>
              <a:t>O) </a:t>
            </a:r>
            <a:r>
              <a:rPr lang="en-US" sz="1050" dirty="0" smtClean="0">
                <a:solidFill>
                  <a:schemeClr val="tx1">
                    <a:lumMod val="50000"/>
                    <a:lumOff val="50000"/>
                  </a:schemeClr>
                </a:solidFill>
              </a:rPr>
              <a:t>979-845-0806</a:t>
            </a:r>
            <a:endParaRPr lang="en-US" sz="1050" dirty="0">
              <a:solidFill>
                <a:schemeClr val="tx1">
                  <a:lumMod val="50000"/>
                  <a:lumOff val="50000"/>
                </a:schemeClr>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5591"/>
          <a:stretch/>
        </p:blipFill>
        <p:spPr>
          <a:xfrm>
            <a:off x="449484" y="618048"/>
            <a:ext cx="2792481" cy="3697307"/>
          </a:xfrm>
          <a:prstGeom prst="rect">
            <a:avLst/>
          </a:prstGeom>
        </p:spPr>
      </p:pic>
      <p:sp>
        <p:nvSpPr>
          <p:cNvPr id="5" name="TextBox 4"/>
          <p:cNvSpPr txBox="1"/>
          <p:nvPr/>
        </p:nvSpPr>
        <p:spPr>
          <a:xfrm>
            <a:off x="3939398" y="618048"/>
            <a:ext cx="3352051" cy="3444020"/>
          </a:xfrm>
          <a:prstGeom prst="rect">
            <a:avLst/>
          </a:prstGeom>
          <a:noFill/>
        </p:spPr>
        <p:txBody>
          <a:bodyPr wrap="square" rtlCol="0">
            <a:spAutoFit/>
          </a:bodyPr>
          <a:lstStyle/>
          <a:p>
            <a:r>
              <a:rPr lang="en-US" dirty="0"/>
              <a:t>Elizabeth </a:t>
            </a:r>
            <a:r>
              <a:rPr lang="en-US" dirty="0" smtClean="0"/>
              <a:t>Eaton began </a:t>
            </a:r>
            <a:r>
              <a:rPr lang="en-US" dirty="0"/>
              <a:t>working as the primary counselor at Texas A&amp;M University CVM in December of 2016.  </a:t>
            </a:r>
            <a:r>
              <a:rPr lang="en-US" dirty="0" smtClean="0"/>
              <a:t>Her </a:t>
            </a:r>
            <a:r>
              <a:rPr lang="en-US" dirty="0"/>
              <a:t>background is in Clinical Social Work, and for the past ten years, </a:t>
            </a:r>
            <a:r>
              <a:rPr lang="en-US" dirty="0" smtClean="0"/>
              <a:t>worked </a:t>
            </a:r>
            <a:r>
              <a:rPr lang="en-US" dirty="0"/>
              <a:t>with a wide range of client populations and clinical issues, from early childhood development to end-of-life hospice care. </a:t>
            </a:r>
            <a:r>
              <a:rPr lang="en-US" dirty="0" smtClean="0"/>
              <a:t>In the Wellbeing </a:t>
            </a:r>
            <a:r>
              <a:rPr lang="en-US" dirty="0"/>
              <a:t>Services department at the CVM, </a:t>
            </a:r>
            <a:r>
              <a:rPr lang="en-US" dirty="0" smtClean="0"/>
              <a:t>she provides </a:t>
            </a:r>
            <a:r>
              <a:rPr lang="en-US" dirty="0"/>
              <a:t>individual and couples </a:t>
            </a:r>
            <a:r>
              <a:rPr lang="en-US" dirty="0" smtClean="0"/>
              <a:t>counseling, consultation and wellness.  Starting </a:t>
            </a:r>
            <a:r>
              <a:rPr lang="en-US" dirty="0"/>
              <a:t>Fall of 2017, I will be teaching wellness curriculum embedded within a Professional Clinical Skills course. </a:t>
            </a:r>
            <a:r>
              <a:rPr lang="en-US" dirty="0" smtClean="0"/>
              <a:t>My </a:t>
            </a:r>
            <a:r>
              <a:rPr lang="en-US" dirty="0"/>
              <a:t>areas of interest include developmental transitions across the lifecycle, identity development, family of origin, diversity issues, spirituality, healthy relationships, grief and loss, </a:t>
            </a:r>
            <a:r>
              <a:rPr lang="en-US" dirty="0" smtClean="0"/>
              <a:t>and wellness </a:t>
            </a:r>
            <a:r>
              <a:rPr lang="en-US" dirty="0"/>
              <a:t>in veterinary medicine.  </a:t>
            </a:r>
          </a:p>
          <a:p>
            <a:endParaRPr lang="en-US" dirty="0"/>
          </a:p>
        </p:txBody>
      </p:sp>
    </p:spTree>
    <p:extLst>
      <p:ext uri="{BB962C8B-B14F-4D97-AF65-F5344CB8AC3E}">
        <p14:creationId xmlns:p14="http://schemas.microsoft.com/office/powerpoint/2010/main" val="3638812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7"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smtClean="0">
                <a:solidFill>
                  <a:schemeClr val="tx1">
                    <a:lumMod val="50000"/>
                    <a:lumOff val="50000"/>
                  </a:schemeClr>
                </a:solidFill>
              </a:rPr>
              <a:t>Laurie </a:t>
            </a:r>
            <a:r>
              <a:rPr lang="en-US" sz="1200" b="1" dirty="0" err="1" smtClean="0">
                <a:solidFill>
                  <a:schemeClr val="tx1">
                    <a:lumMod val="50000"/>
                    <a:lumOff val="50000"/>
                  </a:schemeClr>
                </a:solidFill>
              </a:rPr>
              <a:t>Fonken</a:t>
            </a:r>
            <a:r>
              <a:rPr lang="en-US" sz="1200" b="1" dirty="0" smtClean="0">
                <a:solidFill>
                  <a:schemeClr val="tx1">
                    <a:lumMod val="50000"/>
                    <a:lumOff val="50000"/>
                  </a:schemeClr>
                </a:solidFill>
              </a:rPr>
              <a:t>, LPC, PhD</a:t>
            </a:r>
            <a:endParaRPr lang="en-US" sz="1050" dirty="0">
              <a:solidFill>
                <a:schemeClr val="tx1">
                  <a:lumMod val="50000"/>
                  <a:lumOff val="50000"/>
                </a:schemeClr>
              </a:solidFill>
            </a:endParaRPr>
          </a:p>
          <a:p>
            <a:pPr lvl="0" defTabSz="933450">
              <a:lnSpc>
                <a:spcPct val="90000"/>
              </a:lnSpc>
              <a:spcBef>
                <a:spcPct val="0"/>
              </a:spcBef>
              <a:spcAft>
                <a:spcPct val="35000"/>
              </a:spcAft>
            </a:pPr>
            <a:r>
              <a:rPr lang="en-US" sz="1050" kern="1200" dirty="0" smtClean="0">
                <a:solidFill>
                  <a:schemeClr val="tx1">
                    <a:lumMod val="50000"/>
                    <a:lumOff val="50000"/>
                  </a:schemeClr>
                </a:solidFill>
              </a:rPr>
              <a:t>                                                       Laurie.</a:t>
            </a:r>
            <a:r>
              <a:rPr lang="en-US" sz="1050" dirty="0" smtClean="0">
                <a:solidFill>
                  <a:schemeClr val="tx1">
                    <a:lumMod val="50000"/>
                    <a:lumOff val="50000"/>
                  </a:schemeClr>
                </a:solidFill>
              </a:rPr>
              <a:t>Fonken@ColoState.edu</a:t>
            </a:r>
          </a:p>
          <a:p>
            <a:pPr lvl="0" defTabSz="933450">
              <a:lnSpc>
                <a:spcPct val="90000"/>
              </a:lnSpc>
              <a:spcBef>
                <a:spcPct val="0"/>
              </a:spcBef>
              <a:spcAft>
                <a:spcPct val="35000"/>
              </a:spcAft>
            </a:pPr>
            <a:r>
              <a:rPr lang="en-US" sz="1050" dirty="0" smtClean="0">
                <a:solidFill>
                  <a:schemeClr val="tx1">
                    <a:lumMod val="50000"/>
                    <a:lumOff val="50000"/>
                  </a:schemeClr>
                </a:solidFill>
              </a:rPr>
              <a:t>		               (O) 970-491-3919</a:t>
            </a:r>
            <a:endParaRPr lang="en-US" sz="1050" kern="1200" dirty="0">
              <a:solidFill>
                <a:schemeClr val="tx1">
                  <a:lumMod val="50000"/>
                  <a:lumOff val="50000"/>
                </a:schemeClr>
              </a:solidFill>
            </a:endParaRPr>
          </a:p>
        </p:txBody>
      </p:sp>
      <p:sp>
        <p:nvSpPr>
          <p:cNvPr id="4" name="Rounded Rectangle 4"/>
          <p:cNvSpPr/>
          <p:nvPr/>
        </p:nvSpPr>
        <p:spPr>
          <a:xfrm>
            <a:off x="3907647" y="214743"/>
            <a:ext cx="3415501" cy="37386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pPr marL="0" lvl="1" algn="l" defTabSz="711200">
              <a:lnSpc>
                <a:spcPct val="90000"/>
              </a:lnSpc>
              <a:spcBef>
                <a:spcPct val="0"/>
              </a:spcBef>
              <a:spcAft>
                <a:spcPct val="15000"/>
              </a:spcAft>
            </a:pPr>
            <a:r>
              <a:rPr lang="en-US" sz="1100" kern="1200" dirty="0" smtClean="0">
                <a:solidFill>
                  <a:schemeClr val="tx1"/>
                </a:solidFill>
              </a:rPr>
              <a:t>Dr. </a:t>
            </a:r>
            <a:r>
              <a:rPr lang="en-US" sz="1100" kern="1200" dirty="0" err="1" smtClean="0">
                <a:solidFill>
                  <a:schemeClr val="tx1"/>
                </a:solidFill>
              </a:rPr>
              <a:t>Fonken</a:t>
            </a:r>
            <a:r>
              <a:rPr lang="en-US" sz="1100" kern="1200" dirty="0" smtClean="0">
                <a:solidFill>
                  <a:schemeClr val="tx1"/>
                </a:solidFill>
              </a:rPr>
              <a:t>, licensed psychotherapist, is a coordinator of DVM Counseling and Wellness Programs for the College of Veterinary Medicine and Biomedical Sciences at Colorado State Universit</a:t>
            </a:r>
            <a:r>
              <a:rPr lang="en-US" sz="1100" dirty="0" smtClean="0">
                <a:solidFill>
                  <a:schemeClr val="tx1"/>
                </a:solidFill>
              </a:rPr>
              <a:t>y. She provides support and counseling services to students, interns and residents, oversees the wellness curriculum, coordinates the DVM orientation for incoming students, teaches courses, and directs and teachers the Healer’s Art Course. </a:t>
            </a:r>
          </a:p>
          <a:p>
            <a:pPr marL="0" lvl="1" algn="l" defTabSz="711200">
              <a:lnSpc>
                <a:spcPct val="90000"/>
              </a:lnSpc>
              <a:spcBef>
                <a:spcPct val="0"/>
              </a:spcBef>
              <a:spcAft>
                <a:spcPct val="15000"/>
              </a:spcAft>
            </a:pPr>
            <a:r>
              <a:rPr lang="en-US" sz="1100" dirty="0" smtClean="0">
                <a:solidFill>
                  <a:schemeClr val="tx1"/>
                </a:solidFill>
              </a:rPr>
              <a:t>Over the last 30 years she has worked in private practice, clinical hospitals, and non-profit, governmental and educations settings. </a:t>
            </a:r>
            <a:br>
              <a:rPr lang="en-US" sz="1100" dirty="0" smtClean="0">
                <a:solidFill>
                  <a:schemeClr val="tx1"/>
                </a:solidFill>
              </a:rPr>
            </a:br>
            <a:endParaRPr lang="en-US" sz="1100" dirty="0" smtClean="0">
              <a:solidFill>
                <a:schemeClr val="tx1"/>
              </a:solidFill>
            </a:endParaRPr>
          </a:p>
          <a:p>
            <a:pPr marL="0" lvl="1" algn="l" defTabSz="711200">
              <a:lnSpc>
                <a:spcPct val="90000"/>
              </a:lnSpc>
              <a:spcBef>
                <a:spcPct val="0"/>
              </a:spcBef>
              <a:spcAft>
                <a:spcPct val="15000"/>
              </a:spcAft>
            </a:pPr>
            <a:r>
              <a:rPr lang="en-US" sz="1100" dirty="0" smtClean="0">
                <a:solidFill>
                  <a:schemeClr val="tx1"/>
                </a:solidFill>
              </a:rPr>
              <a:t>She is involved in AVMA Wellness Roundtable, Veterinary Wellbeing Think Tank, and overseeing planning and implementation of the 2016 AAVMC </a:t>
            </a:r>
            <a:br>
              <a:rPr lang="en-US" sz="1100" dirty="0" smtClean="0">
                <a:solidFill>
                  <a:schemeClr val="tx1"/>
                </a:solidFill>
              </a:rPr>
            </a:br>
            <a:endParaRPr lang="en-US" sz="1100" dirty="0" smtClean="0">
              <a:solidFill>
                <a:schemeClr val="tx1"/>
              </a:solidFill>
            </a:endParaRPr>
          </a:p>
          <a:p>
            <a:pPr marL="0" lvl="1" algn="l" defTabSz="711200">
              <a:lnSpc>
                <a:spcPct val="90000"/>
              </a:lnSpc>
              <a:spcBef>
                <a:spcPct val="0"/>
              </a:spcBef>
              <a:spcAft>
                <a:spcPct val="15000"/>
              </a:spcAft>
            </a:pPr>
            <a:r>
              <a:rPr lang="en-US" sz="1100" dirty="0" smtClean="0">
                <a:solidFill>
                  <a:schemeClr val="tx1"/>
                </a:solidFill>
              </a:rPr>
              <a:t>Veterinary Health and Wellness Summit Conference.</a:t>
            </a:r>
            <a:br>
              <a:rPr lang="en-US" sz="1100" dirty="0" smtClean="0">
                <a:solidFill>
                  <a:schemeClr val="tx1"/>
                </a:solidFill>
              </a:rPr>
            </a:br>
            <a:r>
              <a:rPr lang="en-US" sz="1100" dirty="0" smtClean="0">
                <a:solidFill>
                  <a:schemeClr val="tx1"/>
                </a:solidFill>
              </a:rPr>
              <a:t>As a Colorado native she spends time in nature, loves trail running, and enjoys outdoor adventures with her two sons.</a:t>
            </a:r>
            <a:endParaRPr lang="en-US" sz="1100" kern="1200" dirty="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634" y="696462"/>
            <a:ext cx="2627983" cy="3503977"/>
          </a:xfrm>
          <a:prstGeom prst="rect">
            <a:avLst/>
          </a:prstGeom>
        </p:spPr>
      </p:pic>
    </p:spTree>
    <p:extLst>
      <p:ext uri="{BB962C8B-B14F-4D97-AF65-F5344CB8AC3E}">
        <p14:creationId xmlns:p14="http://schemas.microsoft.com/office/powerpoint/2010/main" val="2805583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5" y="4143897"/>
            <a:ext cx="3497201" cy="6522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smtClean="0">
                <a:solidFill>
                  <a:schemeClr val="tx1">
                    <a:lumMod val="50000"/>
                    <a:lumOff val="50000"/>
                  </a:schemeClr>
                </a:solidFill>
              </a:rPr>
              <a:t>Chandra </a:t>
            </a:r>
            <a:r>
              <a:rPr lang="en-US" sz="1200" b="1" dirty="0" err="1" smtClean="0">
                <a:solidFill>
                  <a:schemeClr val="tx1">
                    <a:lumMod val="50000"/>
                    <a:lumOff val="50000"/>
                  </a:schemeClr>
                </a:solidFill>
              </a:rPr>
              <a:t>Grabill</a:t>
            </a:r>
            <a:r>
              <a:rPr lang="en-US" sz="1200" b="1" dirty="0" smtClean="0">
                <a:solidFill>
                  <a:schemeClr val="tx1">
                    <a:lumMod val="50000"/>
                    <a:lumOff val="50000"/>
                  </a:schemeClr>
                </a:solidFill>
              </a:rPr>
              <a:t>, PhD</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kern="1200" dirty="0" smtClean="0">
                <a:solidFill>
                  <a:schemeClr val="tx1">
                    <a:lumMod val="50000"/>
                    <a:lumOff val="50000"/>
                  </a:schemeClr>
                </a:solidFill>
              </a:rPr>
              <a:t>grabillc@cvm.msu.edu</a:t>
            </a:r>
            <a:endParaRPr lang="en-US" sz="1100" dirty="0" smtClean="0">
              <a:solidFill>
                <a:schemeClr val="tx1">
                  <a:lumMod val="50000"/>
                  <a:lumOff val="50000"/>
                </a:schemeClr>
              </a:solidFill>
            </a:endParaRPr>
          </a:p>
          <a:p>
            <a:pPr lvl="0" defTabSz="933450">
              <a:lnSpc>
                <a:spcPct val="90000"/>
              </a:lnSpc>
              <a:spcBef>
                <a:spcPct val="0"/>
              </a:spcBef>
              <a:spcAft>
                <a:spcPct val="35000"/>
              </a:spcAft>
            </a:pPr>
            <a:r>
              <a:rPr lang="en-US" sz="1100" dirty="0" smtClean="0">
                <a:solidFill>
                  <a:schemeClr val="tx1">
                    <a:lumMod val="50000"/>
                    <a:lumOff val="50000"/>
                  </a:schemeClr>
                </a:solidFill>
              </a:rPr>
              <a:t> 		              (O) 517-432-7784</a:t>
            </a:r>
            <a:endParaRPr lang="en-US" sz="1100" kern="1200" dirty="0">
              <a:solidFill>
                <a:schemeClr val="tx1">
                  <a:lumMod val="50000"/>
                  <a:lumOff val="50000"/>
                </a:schemeClr>
              </a:solidFill>
            </a:endParaRPr>
          </a:p>
        </p:txBody>
      </p:sp>
      <p:sp>
        <p:nvSpPr>
          <p:cNvPr id="4" name="Rounded Rectangle 4"/>
          <p:cNvSpPr/>
          <p:nvPr/>
        </p:nvSpPr>
        <p:spPr>
          <a:xfrm>
            <a:off x="3907647" y="214743"/>
            <a:ext cx="3415501" cy="3720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r>
              <a:rPr lang="en-US" sz="1100" dirty="0">
                <a:solidFill>
                  <a:schemeClr val="tx1"/>
                </a:solidFill>
              </a:rPr>
              <a:t>Chandra </a:t>
            </a:r>
            <a:r>
              <a:rPr lang="en-US" sz="1100" dirty="0" err="1">
                <a:solidFill>
                  <a:schemeClr val="tx1"/>
                </a:solidFill>
              </a:rPr>
              <a:t>Grabill</a:t>
            </a:r>
            <a:r>
              <a:rPr lang="en-US" sz="1100" dirty="0">
                <a:solidFill>
                  <a:schemeClr val="tx1"/>
                </a:solidFill>
              </a:rPr>
              <a:t> is a licensed psychologist and the Assistant Dean for Student Wellness and Engagement in the Michigan State University College of Veterinary Medicine (MSU-CVM). She is responsible for several programs that support student success in the college, including tutoring and wellness-related activities. Before moving into her current administrative role, she provided counseling to students in the DVM and the Veterinary Technology programs, as well as mental health-related consultation services for the college community. She is also a faculty advisor MSU-CVM Pet Loss Support Hotline. </a:t>
            </a:r>
          </a:p>
          <a:p>
            <a:r>
              <a:rPr lang="en-US" sz="1100" dirty="0">
                <a:solidFill>
                  <a:schemeClr val="tx1"/>
                </a:solidFill>
              </a:rPr>
              <a:t> </a:t>
            </a:r>
          </a:p>
          <a:p>
            <a:r>
              <a:rPr lang="en-US" sz="1100" dirty="0">
                <a:solidFill>
                  <a:schemeClr val="tx1"/>
                </a:solidFill>
              </a:rPr>
              <a:t>Dr. </a:t>
            </a:r>
            <a:r>
              <a:rPr lang="en-US" sz="1100" dirty="0" err="1">
                <a:solidFill>
                  <a:schemeClr val="tx1"/>
                </a:solidFill>
              </a:rPr>
              <a:t>Grabill</a:t>
            </a:r>
            <a:r>
              <a:rPr lang="en-US" sz="1100" dirty="0">
                <a:solidFill>
                  <a:schemeClr val="tx1"/>
                </a:solidFill>
              </a:rPr>
              <a:t> received her PhD in Clinical Psychology from Kent State University. After this, she completed a postdoctoral fellowship at the Emory University School of Medicine. She is grateful to use her training to advance the “human” side of veterinary medicine.</a:t>
            </a:r>
          </a:p>
          <a:p>
            <a:pPr marL="0" lvl="1" algn="l" defTabSz="711200">
              <a:lnSpc>
                <a:spcPct val="90000"/>
              </a:lnSpc>
              <a:spcBef>
                <a:spcPct val="0"/>
              </a:spcBef>
              <a:spcAft>
                <a:spcPct val="15000"/>
              </a:spcAft>
            </a:pPr>
            <a:endParaRPr lang="en-US" sz="1150" kern="1200"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278" y="645459"/>
            <a:ext cx="2076427" cy="3730646"/>
          </a:xfrm>
          <a:prstGeom prst="rect">
            <a:avLst/>
          </a:prstGeom>
        </p:spPr>
      </p:pic>
    </p:spTree>
    <p:extLst>
      <p:ext uri="{BB962C8B-B14F-4D97-AF65-F5344CB8AC3E}">
        <p14:creationId xmlns:p14="http://schemas.microsoft.com/office/powerpoint/2010/main" val="92427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8" y="234866"/>
            <a:ext cx="535724" cy="383182"/>
          </a:xfrm>
          <a:prstGeom prst="rect">
            <a:avLst/>
          </a:prstGeom>
        </p:spPr>
        <p:txBody>
          <a:bodyPr wrap="none">
            <a:spAutoFit/>
          </a:bodyPr>
          <a:lstStyle/>
          <a:p>
            <a:pPr lvl="0" defTabSz="933450">
              <a:lnSpc>
                <a:spcPct val="90000"/>
              </a:lnSpc>
              <a:spcBef>
                <a:spcPct val="0"/>
              </a:spcBef>
              <a:spcAft>
                <a:spcPct val="35000"/>
              </a:spcAft>
            </a:pPr>
            <a:r>
              <a:rPr lang="en-US" sz="2100" dirty="0">
                <a:solidFill>
                  <a:schemeClr val="tx1">
                    <a:lumMod val="50000"/>
                    <a:lumOff val="50000"/>
                  </a:schemeClr>
                </a:solidFill>
              </a:rPr>
              <a:t>Bio</a:t>
            </a: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smtClean="0">
                <a:solidFill>
                  <a:schemeClr val="tx1">
                    <a:lumMod val="50000"/>
                    <a:lumOff val="50000"/>
                  </a:schemeClr>
                </a:solidFill>
              </a:rPr>
              <a:t>MacArthur </a:t>
            </a:r>
            <a:r>
              <a:rPr lang="en-US" sz="1200" b="1" dirty="0" err="1" smtClean="0">
                <a:solidFill>
                  <a:schemeClr val="tx1">
                    <a:lumMod val="50000"/>
                    <a:lumOff val="50000"/>
                  </a:schemeClr>
                </a:solidFill>
              </a:rPr>
              <a:t>Hafen</a:t>
            </a:r>
            <a:r>
              <a:rPr lang="en-US" sz="1200" b="1" dirty="0" smtClean="0">
                <a:solidFill>
                  <a:schemeClr val="tx1">
                    <a:lumMod val="50000"/>
                    <a:lumOff val="50000"/>
                  </a:schemeClr>
                </a:solidFill>
              </a:rPr>
              <a:t>, LMFT, PhD</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kern="1200" dirty="0" smtClean="0">
                <a:solidFill>
                  <a:schemeClr val="tx1">
                    <a:lumMod val="50000"/>
                    <a:lumOff val="50000"/>
                  </a:schemeClr>
                </a:solidFill>
              </a:rPr>
              <a:t>mhafen@vet.ksu.edu</a:t>
            </a:r>
          </a:p>
          <a:p>
            <a:pPr lvl="0" defTabSz="933450">
              <a:lnSpc>
                <a:spcPct val="90000"/>
              </a:lnSpc>
              <a:spcBef>
                <a:spcPct val="0"/>
              </a:spcBef>
              <a:spcAft>
                <a:spcPct val="35000"/>
              </a:spcAft>
            </a:pPr>
            <a:r>
              <a:rPr lang="en-US" sz="1100" dirty="0" smtClean="0">
                <a:solidFill>
                  <a:schemeClr val="tx1">
                    <a:lumMod val="50000"/>
                    <a:lumOff val="50000"/>
                  </a:schemeClr>
                </a:solidFill>
              </a:rPr>
              <a:t>		             (O) 785-532-4448</a:t>
            </a:r>
            <a:endParaRPr lang="en-US" sz="1100" kern="1200" dirty="0">
              <a:solidFill>
                <a:schemeClr val="tx1">
                  <a:lumMod val="50000"/>
                  <a:lumOff val="50000"/>
                </a:schemeClr>
              </a:solidFill>
            </a:endParaRPr>
          </a:p>
        </p:txBody>
      </p:sp>
      <p:sp>
        <p:nvSpPr>
          <p:cNvPr id="4" name="TextBox 3"/>
          <p:cNvSpPr txBox="1"/>
          <p:nvPr/>
        </p:nvSpPr>
        <p:spPr>
          <a:xfrm>
            <a:off x="3923521" y="633668"/>
            <a:ext cx="3456483" cy="2140586"/>
          </a:xfrm>
          <a:prstGeom prst="rect">
            <a:avLst/>
          </a:prstGeom>
          <a:noFill/>
        </p:spPr>
        <p:txBody>
          <a:bodyPr wrap="square" rtlCol="0">
            <a:spAutoFit/>
          </a:bodyPr>
          <a:lstStyle/>
          <a:p>
            <a:r>
              <a:rPr lang="en-US" sz="1200" dirty="0" smtClean="0"/>
              <a:t>McArthur “Mac” </a:t>
            </a:r>
            <a:r>
              <a:rPr lang="en-US" sz="1200" dirty="0" err="1" smtClean="0"/>
              <a:t>Hafen</a:t>
            </a:r>
            <a:r>
              <a:rPr lang="en-US" sz="1200" dirty="0" smtClean="0"/>
              <a:t> is Director of Counseling Services at Kansas State University’s College of Veterinary Medicine.  He’s worked at K-State for 12 years coming to the university from training nursing students.  He has a doctorate in Marriage and Family Therapy.  He has authored numerous manuscripts highlighting veterinary medical student wellness.  Helping students find success and relief from stress and anxiety is his passion.  He also teaches communication skills.</a:t>
            </a:r>
            <a:endParaRPr lang="en-US" sz="12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83" y="906366"/>
            <a:ext cx="2635164" cy="3151633"/>
          </a:xfrm>
          <a:prstGeom prst="rect">
            <a:avLst/>
          </a:prstGeom>
        </p:spPr>
      </p:pic>
    </p:spTree>
    <p:extLst>
      <p:ext uri="{BB962C8B-B14F-4D97-AF65-F5344CB8AC3E}">
        <p14:creationId xmlns:p14="http://schemas.microsoft.com/office/powerpoint/2010/main" val="3699725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69" y="1100142"/>
            <a:ext cx="2570394" cy="2579707"/>
          </a:xfrm>
          <a:prstGeom prst="rect">
            <a:avLst/>
          </a:prstGeom>
          <a:ln>
            <a:noFill/>
          </a:ln>
          <a:effectLst>
            <a:outerShdw blurRad="190500" algn="tl" rotWithShape="0">
              <a:srgbClr val="000000">
                <a:alpha val="70000"/>
              </a:srgbClr>
            </a:outerShdw>
          </a:effectLst>
        </p:spPr>
      </p:pic>
      <p:sp>
        <p:nvSpPr>
          <p:cNvPr id="3" name="Rounded Rectangle 4"/>
          <p:cNvSpPr/>
          <p:nvPr/>
        </p:nvSpPr>
        <p:spPr>
          <a:xfrm>
            <a:off x="3892148" y="4116680"/>
            <a:ext cx="3503734" cy="697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1200" b="1" kern="1200" dirty="0" smtClean="0">
                <a:solidFill>
                  <a:schemeClr val="tx1">
                    <a:lumMod val="50000"/>
                    <a:lumOff val="50000"/>
                  </a:schemeClr>
                </a:solidFill>
              </a:rPr>
              <a:t>Chelsey Hess-Holden, LMFT, PhD candidate</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kern="1200" dirty="0" smtClean="0">
                <a:solidFill>
                  <a:schemeClr val="tx1">
                    <a:lumMod val="50000"/>
                    <a:lumOff val="50000"/>
                  </a:schemeClr>
                </a:solidFill>
              </a:rPr>
              <a:t>chess@saffairs.misstate.edu</a:t>
            </a:r>
            <a:r>
              <a:rPr lang="en-US" sz="1100" dirty="0" smtClean="0">
                <a:solidFill>
                  <a:schemeClr val="tx1">
                    <a:lumMod val="50000"/>
                    <a:lumOff val="50000"/>
                  </a:schemeClr>
                </a:solidFill>
              </a:rPr>
              <a:t> </a:t>
            </a:r>
          </a:p>
          <a:p>
            <a:pPr marL="0" lvl="1" algn="l" defTabSz="711200">
              <a:lnSpc>
                <a:spcPct val="90000"/>
              </a:lnSpc>
              <a:spcBef>
                <a:spcPct val="0"/>
              </a:spcBef>
              <a:spcAft>
                <a:spcPct val="15000"/>
              </a:spcAft>
            </a:pPr>
            <a:r>
              <a:rPr lang="en-US" sz="1100" dirty="0" smtClean="0">
                <a:solidFill>
                  <a:schemeClr val="tx1">
                    <a:lumMod val="50000"/>
                    <a:lumOff val="50000"/>
                  </a:schemeClr>
                </a:solidFill>
              </a:rPr>
              <a:t>			     (O) 662-325-2901</a:t>
            </a:r>
            <a:endParaRPr lang="en-US" sz="1100" kern="1200" dirty="0">
              <a:solidFill>
                <a:schemeClr val="tx1">
                  <a:lumMod val="50000"/>
                  <a:lumOff val="50000"/>
                </a:schemeClr>
              </a:solidFill>
            </a:endParaRPr>
          </a:p>
        </p:txBody>
      </p:sp>
      <p:sp>
        <p:nvSpPr>
          <p:cNvPr id="4" name="Rounded Rectangle 4"/>
          <p:cNvSpPr/>
          <p:nvPr/>
        </p:nvSpPr>
        <p:spPr>
          <a:xfrm>
            <a:off x="3936264" y="253208"/>
            <a:ext cx="3415501" cy="3232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r>
              <a:rPr lang="en-US" sz="1200" dirty="0">
                <a:solidFill>
                  <a:schemeClr val="tx1"/>
                </a:solidFill>
              </a:rPr>
              <a:t>Chelsey Hess-Holden is a Licensed Marriage and Family Therapist working as a Graduate Assistant for the Student Counseling Services housed at the College of Veterinary Medicine at Mississippi State University. She is a third-year PhD student in Counselor Education and has worked at MSU’s CVM since June 2015. She provides individual, </a:t>
            </a:r>
            <a:r>
              <a:rPr lang="en-US" sz="1200" dirty="0" smtClean="0">
                <a:solidFill>
                  <a:schemeClr val="tx1"/>
                </a:solidFill>
              </a:rPr>
              <a:t>couples, </a:t>
            </a:r>
            <a:r>
              <a:rPr lang="en-US" sz="1200" dirty="0">
                <a:solidFill>
                  <a:schemeClr val="tx1"/>
                </a:solidFill>
              </a:rPr>
              <a:t>and group therapy to Doctor of Veterinary Medicine and Veterinary Technology students, as well as workshops and training on a variety of mental health and veterinary wellness topics. </a:t>
            </a:r>
          </a:p>
        </p:txBody>
      </p:sp>
    </p:spTree>
    <p:extLst>
      <p:ext uri="{BB962C8B-B14F-4D97-AF65-F5344CB8AC3E}">
        <p14:creationId xmlns:p14="http://schemas.microsoft.com/office/powerpoint/2010/main" val="713144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6" y="4105834"/>
            <a:ext cx="3479271" cy="6633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en-US" sz="1200" b="1" dirty="0" smtClean="0">
                <a:solidFill>
                  <a:schemeClr val="tx1">
                    <a:lumMod val="50000"/>
                    <a:lumOff val="50000"/>
                  </a:schemeClr>
                </a:solidFill>
              </a:rPr>
              <a:t>Stephanie Johnson, LCSW</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kern="1200" dirty="0" smtClean="0">
                <a:solidFill>
                  <a:schemeClr val="tx1">
                    <a:lumMod val="50000"/>
                    <a:lumOff val="50000"/>
                  </a:schemeClr>
                </a:solidFill>
              </a:rPr>
              <a:t>sjohn17@lsu.edu</a:t>
            </a:r>
            <a:endParaRPr lang="en-US" sz="1100" dirty="0" smtClean="0">
              <a:solidFill>
                <a:schemeClr val="tx1">
                  <a:lumMod val="50000"/>
                  <a:lumOff val="50000"/>
                </a:schemeClr>
              </a:solidFill>
            </a:endParaRPr>
          </a:p>
          <a:p>
            <a:pPr lvl="0" algn="l" defTabSz="933450">
              <a:lnSpc>
                <a:spcPct val="90000"/>
              </a:lnSpc>
              <a:spcBef>
                <a:spcPct val="0"/>
              </a:spcBef>
              <a:spcAft>
                <a:spcPct val="35000"/>
              </a:spcAft>
            </a:pPr>
            <a:r>
              <a:rPr lang="en-US" sz="1100" dirty="0" smtClean="0">
                <a:solidFill>
                  <a:schemeClr val="tx1">
                    <a:lumMod val="50000"/>
                    <a:lumOff val="50000"/>
                  </a:schemeClr>
                </a:solidFill>
              </a:rPr>
              <a:t>		             (O) 225-578-9537</a:t>
            </a:r>
            <a:endParaRPr lang="en-US" sz="1100" kern="1200" dirty="0">
              <a:solidFill>
                <a:schemeClr val="tx1">
                  <a:lumMod val="50000"/>
                  <a:lumOff val="50000"/>
                </a:schemeClr>
              </a:solidFill>
            </a:endParaRPr>
          </a:p>
        </p:txBody>
      </p:sp>
      <p:sp>
        <p:nvSpPr>
          <p:cNvPr id="4" name="Rounded Rectangle 4"/>
          <p:cNvSpPr/>
          <p:nvPr/>
        </p:nvSpPr>
        <p:spPr>
          <a:xfrm>
            <a:off x="3907646" y="152398"/>
            <a:ext cx="3415501" cy="36938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r>
              <a:rPr lang="en-US" sz="1100" dirty="0">
                <a:solidFill>
                  <a:schemeClr val="tx1"/>
                </a:solidFill>
              </a:rPr>
              <a:t>Stephanie W. Johnson is an Assistant Professor in the Department of Veterinary Clinical Science and maintains an appointment in the Office of Veterinary Education and Academic Affairs at the Louisiana State University School of Veterinary Medicine. </a:t>
            </a:r>
            <a:r>
              <a:rPr lang="en-US" sz="1100" dirty="0" smtClean="0">
                <a:solidFill>
                  <a:schemeClr val="tx1"/>
                </a:solidFill>
              </a:rPr>
              <a:t>She </a:t>
            </a:r>
            <a:r>
              <a:rPr lang="en-US" sz="1100" dirty="0">
                <a:solidFill>
                  <a:schemeClr val="tx1"/>
                </a:solidFill>
              </a:rPr>
              <a:t>has been employed by the in the Office of Veterinary Education and Academic Affairs since 1990 where she provides counseling and referral services for veterinary students, staff and faculty</a:t>
            </a:r>
            <a:r>
              <a:rPr lang="en-US" sz="1100" dirty="0" smtClean="0">
                <a:solidFill>
                  <a:schemeClr val="tx1"/>
                </a:solidFill>
              </a:rPr>
              <a:t>.</a:t>
            </a:r>
            <a:br>
              <a:rPr lang="en-US" sz="1100" dirty="0" smtClean="0">
                <a:solidFill>
                  <a:schemeClr val="tx1"/>
                </a:solidFill>
              </a:rPr>
            </a:br>
            <a:endParaRPr lang="en-US" sz="1100" dirty="0">
              <a:solidFill>
                <a:schemeClr val="tx1"/>
              </a:solidFill>
            </a:endParaRPr>
          </a:p>
          <a:p>
            <a:r>
              <a:rPr lang="en-US" sz="1100" dirty="0">
                <a:solidFill>
                  <a:schemeClr val="tx1"/>
                </a:solidFill>
              </a:rPr>
              <a:t>For the last 26 years, Stephanie has specialized in the area of the Human Animal Bond and Grief, both counseling clients and lecturing to veterinarians, students and the public. She teaches grief and loss, communication skills, and life balance and facilitates throughout the four years of the veterinary curriculum. She also supervises an intern from the LSU School of Social Work Masters program and Graduate Social Workers working toward licensure.   </a:t>
            </a:r>
          </a:p>
          <a:p>
            <a:pPr marL="0" lvl="1" algn="l" defTabSz="711200">
              <a:lnSpc>
                <a:spcPct val="90000"/>
              </a:lnSpc>
              <a:spcBef>
                <a:spcPct val="0"/>
              </a:spcBef>
              <a:spcAft>
                <a:spcPct val="15000"/>
              </a:spcAft>
            </a:pPr>
            <a:endParaRPr lang="en-US" sz="1200" kern="1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34" y="685799"/>
            <a:ext cx="2333812" cy="3500718"/>
          </a:xfrm>
          <a:prstGeom prst="rect">
            <a:avLst/>
          </a:prstGeom>
        </p:spPr>
      </p:pic>
    </p:spTree>
    <p:extLst>
      <p:ext uri="{BB962C8B-B14F-4D97-AF65-F5344CB8AC3E}">
        <p14:creationId xmlns:p14="http://schemas.microsoft.com/office/powerpoint/2010/main" val="2576490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65" y="914981"/>
            <a:ext cx="2459911" cy="3029489"/>
          </a:xfrm>
          <a:prstGeom prst="rect">
            <a:avLst/>
          </a:prstGeom>
          <a:ln>
            <a:noFill/>
          </a:ln>
          <a:effectLst>
            <a:outerShdw blurRad="190500" algn="tl" rotWithShape="0">
              <a:srgbClr val="000000">
                <a:alpha val="70000"/>
              </a:srgbClr>
            </a:outerShdw>
          </a:effectLst>
        </p:spPr>
      </p:pic>
      <p:sp>
        <p:nvSpPr>
          <p:cNvPr id="3" name="Rounded Rectangle 4"/>
          <p:cNvSpPr/>
          <p:nvPr/>
        </p:nvSpPr>
        <p:spPr>
          <a:xfrm>
            <a:off x="3907648" y="4117801"/>
            <a:ext cx="3506164" cy="713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1200" b="1" kern="1200" dirty="0" smtClean="0">
                <a:solidFill>
                  <a:schemeClr val="tx1">
                    <a:lumMod val="50000"/>
                    <a:lumOff val="50000"/>
                  </a:schemeClr>
                </a:solidFill>
              </a:rPr>
              <a:t>Kerry Karaffa, PhD</a:t>
            </a:r>
            <a:r>
              <a:rPr lang="en-US" sz="1100" kern="1200" dirty="0" smtClean="0">
                <a:solidFill>
                  <a:schemeClr val="tx1">
                    <a:lumMod val="50000"/>
                    <a:lumOff val="50000"/>
                  </a:schemeClr>
                </a:solidFill>
              </a:rPr>
              <a:t/>
            </a:r>
            <a:br>
              <a:rPr lang="en-US" sz="1100" kern="1200" dirty="0" smtClean="0">
                <a:solidFill>
                  <a:schemeClr val="tx1">
                    <a:lumMod val="50000"/>
                    <a:lumOff val="50000"/>
                  </a:schemeClr>
                </a:solidFill>
              </a:rPr>
            </a:br>
            <a:r>
              <a:rPr lang="en-US" sz="1100" kern="1200" dirty="0" smtClean="0">
                <a:solidFill>
                  <a:schemeClr val="tx1">
                    <a:lumMod val="50000"/>
                    <a:lumOff val="50000"/>
                  </a:schemeClr>
                </a:solidFill>
              </a:rPr>
              <a:t>	                                  karaffak@missouri.edu</a:t>
            </a:r>
            <a:endParaRPr lang="en-US" sz="1100" dirty="0" smtClean="0">
              <a:solidFill>
                <a:schemeClr val="tx1">
                  <a:lumMod val="50000"/>
                  <a:lumOff val="50000"/>
                </a:schemeClr>
              </a:solidFill>
            </a:endParaRPr>
          </a:p>
          <a:p>
            <a:pPr lvl="0" algn="l" defTabSz="933450">
              <a:lnSpc>
                <a:spcPct val="90000"/>
              </a:lnSpc>
              <a:spcBef>
                <a:spcPct val="0"/>
              </a:spcBef>
              <a:spcAft>
                <a:spcPct val="35000"/>
              </a:spcAft>
            </a:pPr>
            <a:r>
              <a:rPr lang="en-US" sz="1100" dirty="0" smtClean="0">
                <a:solidFill>
                  <a:schemeClr val="tx1">
                    <a:lumMod val="50000"/>
                    <a:lumOff val="50000"/>
                  </a:schemeClr>
                </a:solidFill>
              </a:rPr>
              <a:t>		              (O) 573-882-4629</a:t>
            </a:r>
            <a:endParaRPr lang="en-US" sz="1100" kern="1200" dirty="0">
              <a:solidFill>
                <a:schemeClr val="tx1">
                  <a:lumMod val="50000"/>
                  <a:lumOff val="50000"/>
                </a:schemeClr>
              </a:solidFill>
            </a:endParaRPr>
          </a:p>
        </p:txBody>
      </p:sp>
      <p:sp>
        <p:nvSpPr>
          <p:cNvPr id="4" name="Rounded Rectangle 4"/>
          <p:cNvSpPr/>
          <p:nvPr/>
        </p:nvSpPr>
        <p:spPr>
          <a:xfrm>
            <a:off x="3907648" y="209892"/>
            <a:ext cx="3415501" cy="36540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solidFill>
              </a:rPr>
              <a:t>Bio</a:t>
            </a:r>
            <a:endParaRPr lang="en-US" sz="2100" kern="1200" dirty="0">
              <a:solidFill>
                <a:schemeClr val="tx1"/>
              </a:solidFill>
            </a:endParaRPr>
          </a:p>
          <a:p>
            <a:r>
              <a:rPr lang="en-US" sz="1050" dirty="0" smtClean="0">
                <a:solidFill>
                  <a:schemeClr val="tx1"/>
                </a:solidFill>
              </a:rPr>
              <a:t>Dr</a:t>
            </a:r>
            <a:r>
              <a:rPr lang="en-US" sz="1050" dirty="0">
                <a:solidFill>
                  <a:schemeClr val="tx1"/>
                </a:solidFill>
              </a:rPr>
              <a:t>. Kerry Karaffa is a licensed psychologist and mental health and wellness coordinator with the University of Missouri Counseling Center and College of Veterinary Medicine. He earned a M.S. in Psychology from Texas A&amp;M University-Commerce and a Ph.D. in Counseling Psychology from Oklahoma State University and completed his doctoral internship in professional psychology at the University of Missouri Counseling Center. He has experience providing clinical services in community mental health and university counseling center settings, and he practices from an integrative perspective that is informed primarily by pragmatic psychodynamic and systems theories. Dr. Karaffa provides counseling, crisis intervention and consultation services to students, interns, and residents affiliated with the MU CVM and conducts research related to mental health and wellness in the veterinary community. His current research interests include mental health stigma and barriers to seeking mental health services, mental health and wellness in veterinary medicine, organizational dynamics, and social support</a:t>
            </a:r>
            <a:r>
              <a:rPr lang="en-US" sz="1050" dirty="0" smtClean="0">
                <a:solidFill>
                  <a:schemeClr val="tx1"/>
                </a:solidFill>
              </a:rPr>
              <a:t>.</a:t>
            </a:r>
            <a:r>
              <a:rPr lang="en-US" sz="1050" dirty="0">
                <a:solidFill>
                  <a:schemeClr val="tx1"/>
                </a:solidFill>
              </a:rPr>
              <a:t>  </a:t>
            </a:r>
          </a:p>
          <a:p>
            <a:pPr marL="0" lvl="1" algn="l" defTabSz="711200">
              <a:lnSpc>
                <a:spcPct val="90000"/>
              </a:lnSpc>
              <a:spcBef>
                <a:spcPct val="0"/>
              </a:spcBef>
              <a:spcAft>
                <a:spcPct val="15000"/>
              </a:spcAft>
            </a:pPr>
            <a:endParaRPr lang="en-US" sz="1000" kern="1200" dirty="0">
              <a:solidFill>
                <a:schemeClr val="tx1"/>
              </a:solidFill>
            </a:endParaRPr>
          </a:p>
        </p:txBody>
      </p:sp>
    </p:spTree>
    <p:extLst>
      <p:ext uri="{BB962C8B-B14F-4D97-AF65-F5344CB8AC3E}">
        <p14:creationId xmlns:p14="http://schemas.microsoft.com/office/powerpoint/2010/main" val="3720098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7646" y="262026"/>
            <a:ext cx="535724" cy="383182"/>
          </a:xfrm>
          <a:prstGeom prst="rect">
            <a:avLst/>
          </a:prstGeom>
        </p:spPr>
        <p:txBody>
          <a:bodyPr wrap="none">
            <a:spAutoFit/>
          </a:bodyPr>
          <a:lstStyle/>
          <a:p>
            <a:pPr lvl="0" defTabSz="933450">
              <a:lnSpc>
                <a:spcPct val="90000"/>
              </a:lnSpc>
              <a:spcBef>
                <a:spcPct val="0"/>
              </a:spcBef>
              <a:spcAft>
                <a:spcPct val="35000"/>
              </a:spcAft>
            </a:pPr>
            <a:r>
              <a:rPr lang="en-US" sz="2100" dirty="0">
                <a:solidFill>
                  <a:schemeClr val="tx1">
                    <a:lumMod val="50000"/>
                    <a:lumOff val="50000"/>
                  </a:schemeClr>
                </a:solidFill>
              </a:rPr>
              <a:t>Bio</a:t>
            </a: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smtClean="0">
                <a:solidFill>
                  <a:schemeClr val="tx1">
                    <a:lumMod val="50000"/>
                    <a:lumOff val="50000"/>
                  </a:schemeClr>
                </a:solidFill>
              </a:rPr>
              <a:t>Christy </a:t>
            </a:r>
            <a:r>
              <a:rPr lang="en-US" sz="1200" b="1" dirty="0" err="1" smtClean="0">
                <a:solidFill>
                  <a:schemeClr val="tx1">
                    <a:lumMod val="50000"/>
                    <a:lumOff val="50000"/>
                  </a:schemeClr>
                </a:solidFill>
              </a:rPr>
              <a:t>Monoghan</a:t>
            </a:r>
            <a:r>
              <a:rPr lang="en-US" sz="1200" b="1" dirty="0" smtClean="0">
                <a:solidFill>
                  <a:schemeClr val="tx1">
                    <a:lumMod val="50000"/>
                    <a:lumOff val="50000"/>
                  </a:schemeClr>
                </a:solidFill>
              </a:rPr>
              <a:t>, PhD</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dirty="0">
                <a:solidFill>
                  <a:schemeClr val="tx1">
                    <a:lumMod val="50000"/>
                    <a:lumOff val="50000"/>
                  </a:schemeClr>
                </a:solidFill>
              </a:rPr>
              <a:t> </a:t>
            </a:r>
            <a:r>
              <a:rPr lang="en-US" sz="1050" dirty="0" smtClean="0">
                <a:solidFill>
                  <a:schemeClr val="tx1">
                    <a:lumMod val="50000"/>
                    <a:lumOff val="50000"/>
                  </a:schemeClr>
                </a:solidFill>
              </a:rPr>
              <a:t>                                            </a:t>
            </a:r>
            <a:r>
              <a:rPr lang="en-US" sz="1100" dirty="0" smtClean="0">
                <a:solidFill>
                  <a:schemeClr val="tx1">
                    <a:lumMod val="50000"/>
                    <a:lumOff val="50000"/>
                  </a:schemeClr>
                </a:solidFill>
              </a:rPr>
              <a:t>CMonaghan@saffairs.msstate.edu</a:t>
            </a:r>
            <a:endParaRPr lang="en-US" sz="1100" dirty="0">
              <a:solidFill>
                <a:schemeClr val="tx1">
                  <a:lumMod val="50000"/>
                  <a:lumOff val="50000"/>
                </a:schemeClr>
              </a:solidFill>
            </a:endParaRPr>
          </a:p>
          <a:p>
            <a:pPr lvl="0" defTabSz="933450">
              <a:lnSpc>
                <a:spcPct val="90000"/>
              </a:lnSpc>
              <a:spcBef>
                <a:spcPct val="0"/>
              </a:spcBef>
              <a:spcAft>
                <a:spcPct val="35000"/>
              </a:spcAft>
            </a:pPr>
            <a:r>
              <a:rPr lang="en-US" sz="1100" dirty="0" smtClean="0">
                <a:solidFill>
                  <a:schemeClr val="tx1">
                    <a:lumMod val="50000"/>
                    <a:lumOff val="50000"/>
                  </a:schemeClr>
                </a:solidFill>
              </a:rPr>
              <a:t>		             (O) 662-325-1195</a:t>
            </a:r>
            <a:endParaRPr lang="en-US" sz="1100" kern="1200" dirty="0">
              <a:solidFill>
                <a:schemeClr val="tx1">
                  <a:lumMod val="50000"/>
                  <a:lumOff val="50000"/>
                </a:schemeClr>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781"/>
          <a:stretch/>
        </p:blipFill>
        <p:spPr>
          <a:xfrm>
            <a:off x="487595" y="645208"/>
            <a:ext cx="2709288" cy="3573707"/>
          </a:xfrm>
          <a:prstGeom prst="rect">
            <a:avLst/>
          </a:prstGeom>
        </p:spPr>
      </p:pic>
      <p:sp>
        <p:nvSpPr>
          <p:cNvPr id="6" name="TextBox 5"/>
          <p:cNvSpPr txBox="1"/>
          <p:nvPr/>
        </p:nvSpPr>
        <p:spPr>
          <a:xfrm>
            <a:off x="3907646" y="723223"/>
            <a:ext cx="3488235" cy="2481704"/>
          </a:xfrm>
          <a:prstGeom prst="rect">
            <a:avLst/>
          </a:prstGeom>
          <a:noFill/>
        </p:spPr>
        <p:txBody>
          <a:bodyPr wrap="square" rtlCol="0">
            <a:spAutoFit/>
          </a:bodyPr>
          <a:lstStyle/>
          <a:p>
            <a:r>
              <a:rPr lang="en-US" sz="1150" dirty="0" smtClean="0"/>
              <a:t>Dr. Christy </a:t>
            </a:r>
            <a:r>
              <a:rPr lang="en-US" sz="1150" dirty="0">
                <a:ea typeface="Calibri" panose="020F0502020204030204" pitchFamily="34" charset="0"/>
                <a:cs typeface="Times New Roman" panose="02020603050405020304" pitchFamily="18" charset="0"/>
              </a:rPr>
              <a:t>Monaghan is a Licensed Psychologist and is licensed to practice in Mississippi and in Florida, where she previously worked for a number of years in private practice.  She is currently employed as Staff Psychologist and Coordinator of Clinical Services and Training at MSU’s College of Veterinary Medicine, as a satellite office for MSU Student Counseling Services.  Dr. Monaghan works full-time for CVM and is housed on-site.  She initiated the first on-site counseling and psychological services at MSU CVM in October 2014 and continues to work toward the development of a model mental health program for veterinary students in training. </a:t>
            </a:r>
            <a:endParaRPr lang="en-US" sz="1150" dirty="0"/>
          </a:p>
        </p:txBody>
      </p:sp>
    </p:spTree>
    <p:extLst>
      <p:ext uri="{BB962C8B-B14F-4D97-AF65-F5344CB8AC3E}">
        <p14:creationId xmlns:p14="http://schemas.microsoft.com/office/powerpoint/2010/main" val="300878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err="1" smtClean="0">
                <a:solidFill>
                  <a:schemeClr val="tx1">
                    <a:lumMod val="50000"/>
                    <a:lumOff val="50000"/>
                  </a:schemeClr>
                </a:solidFill>
              </a:rPr>
              <a:t>Chiarina</a:t>
            </a:r>
            <a:r>
              <a:rPr lang="en-US" sz="1200" b="1" dirty="0" smtClean="0">
                <a:solidFill>
                  <a:schemeClr val="tx1">
                    <a:lumMod val="50000"/>
                    <a:lumOff val="50000"/>
                  </a:schemeClr>
                </a:solidFill>
              </a:rPr>
              <a:t> Owens, PhD</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kern="1200" dirty="0" smtClean="0">
                <a:solidFill>
                  <a:schemeClr val="tx1">
                    <a:lumMod val="50000"/>
                    <a:lumOff val="50000"/>
                  </a:schemeClr>
                </a:solidFill>
              </a:rPr>
              <a:t>owenschi@</a:t>
            </a:r>
            <a:r>
              <a:rPr lang="en-US" sz="1100" dirty="0" smtClean="0">
                <a:solidFill>
                  <a:schemeClr val="tx1">
                    <a:lumMod val="50000"/>
                    <a:lumOff val="50000"/>
                  </a:schemeClr>
                </a:solidFill>
              </a:rPr>
              <a:t>msu.edu</a:t>
            </a:r>
            <a:endParaRPr lang="en-US" sz="1100" dirty="0">
              <a:solidFill>
                <a:schemeClr val="tx1">
                  <a:lumMod val="50000"/>
                  <a:lumOff val="50000"/>
                </a:schemeClr>
              </a:solidFill>
            </a:endParaRPr>
          </a:p>
          <a:p>
            <a:pPr lvl="0" defTabSz="933450">
              <a:lnSpc>
                <a:spcPct val="90000"/>
              </a:lnSpc>
              <a:spcBef>
                <a:spcPct val="0"/>
              </a:spcBef>
              <a:spcAft>
                <a:spcPct val="35000"/>
              </a:spcAft>
            </a:pPr>
            <a:r>
              <a:rPr lang="en-US" sz="1100" dirty="0" smtClean="0">
                <a:solidFill>
                  <a:schemeClr val="tx1">
                    <a:lumMod val="50000"/>
                    <a:lumOff val="50000"/>
                  </a:schemeClr>
                </a:solidFill>
              </a:rPr>
              <a:t>		              (O) 517-432-7782</a:t>
            </a:r>
            <a:endParaRPr lang="en-US" sz="1100" kern="1200" dirty="0">
              <a:solidFill>
                <a:schemeClr val="tx1">
                  <a:lumMod val="50000"/>
                  <a:lumOff val="50000"/>
                </a:schemeClr>
              </a:solidFill>
            </a:endParaRPr>
          </a:p>
        </p:txBody>
      </p:sp>
      <p:sp>
        <p:nvSpPr>
          <p:cNvPr id="4" name="Rounded Rectangle 4"/>
          <p:cNvSpPr/>
          <p:nvPr/>
        </p:nvSpPr>
        <p:spPr>
          <a:xfrm>
            <a:off x="3907647" y="214742"/>
            <a:ext cx="3415501" cy="36610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p>
          <a:p>
            <a:pPr defTabSz="933450">
              <a:lnSpc>
                <a:spcPct val="90000"/>
              </a:lnSpc>
              <a:spcBef>
                <a:spcPct val="0"/>
              </a:spcBef>
              <a:spcAft>
                <a:spcPct val="35000"/>
              </a:spcAft>
            </a:pPr>
            <a:r>
              <a:rPr lang="en-US" sz="1100" dirty="0">
                <a:solidFill>
                  <a:schemeClr val="tx1"/>
                </a:solidFill>
              </a:rPr>
              <a:t>Dr. </a:t>
            </a:r>
            <a:r>
              <a:rPr lang="en-US" sz="1100" dirty="0" err="1">
                <a:solidFill>
                  <a:schemeClr val="tx1"/>
                </a:solidFill>
              </a:rPr>
              <a:t>Chiarina</a:t>
            </a:r>
            <a:r>
              <a:rPr lang="en-US" sz="1100" dirty="0">
                <a:solidFill>
                  <a:schemeClr val="tx1"/>
                </a:solidFill>
              </a:rPr>
              <a:t> Owens is on staff with the Michigan State University College of Veterinary Medicine. She provides counseling and wellness services for students in the DVM and Veterinary Technology programs. She is a licensed psychologist who earned her Ph.D. in Clinical Psychology from Wayne State University and completed a postdoctoral fellowship in Pediatric Neuropsychology at Case Western Reserve University School of Medicine. Throughout her career, she has worked in a diverse range of clinical settings, including general and specialty hospitals, schools, forensic settings, and outpatient mental health. At CVM, Dr. Owens provides consultations and counseling to DVM and Vet Tech students, along with consultations with faculty and staff about student concerns.  She has a strong commitment to personal and professional wellness in the Veterinary Science community.</a:t>
            </a:r>
          </a:p>
          <a:p>
            <a:pPr lvl="0" algn="l" defTabSz="933450">
              <a:lnSpc>
                <a:spcPct val="90000"/>
              </a:lnSpc>
              <a:spcBef>
                <a:spcPct val="0"/>
              </a:spcBef>
              <a:spcAft>
                <a:spcPct val="35000"/>
              </a:spcAft>
            </a:pPr>
            <a:endParaRPr lang="en-US" sz="1100" kern="1200" dirty="0" smtClean="0">
              <a:solidFill>
                <a:schemeClr val="tx1"/>
              </a:solidFill>
            </a:endParaRPr>
          </a:p>
          <a:p>
            <a:pPr lvl="0" algn="l" defTabSz="933450">
              <a:lnSpc>
                <a:spcPct val="90000"/>
              </a:lnSpc>
              <a:spcBef>
                <a:spcPct val="0"/>
              </a:spcBef>
              <a:spcAft>
                <a:spcPct val="35000"/>
              </a:spcAft>
            </a:pPr>
            <a:endParaRPr lang="en-US" sz="2100" kern="1200" dirty="0" smtClean="0">
              <a:solidFill>
                <a:schemeClr val="tx1">
                  <a:lumMod val="50000"/>
                  <a:lumOff val="50000"/>
                </a:schemeClr>
              </a:solidFill>
            </a:endParaRPr>
          </a:p>
          <a:p>
            <a:pPr marL="0" lvl="1" algn="l" defTabSz="711200">
              <a:lnSpc>
                <a:spcPct val="90000"/>
              </a:lnSpc>
              <a:spcBef>
                <a:spcPct val="0"/>
              </a:spcBef>
              <a:spcAft>
                <a:spcPct val="15000"/>
              </a:spcAft>
            </a:pPr>
            <a:endParaRPr lang="en-US" sz="1200" kern="12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7328" t="1802" r="20420"/>
          <a:stretch/>
        </p:blipFill>
        <p:spPr>
          <a:xfrm>
            <a:off x="540325" y="781151"/>
            <a:ext cx="2594456" cy="3250522"/>
          </a:xfrm>
          <a:prstGeom prst="rect">
            <a:avLst/>
          </a:prstGeom>
        </p:spPr>
      </p:pic>
    </p:spTree>
    <p:extLst>
      <p:ext uri="{BB962C8B-B14F-4D97-AF65-F5344CB8AC3E}">
        <p14:creationId xmlns:p14="http://schemas.microsoft.com/office/powerpoint/2010/main" val="3235627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16610" y="4122963"/>
            <a:ext cx="3488236" cy="6821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kern="1200" dirty="0" smtClean="0">
                <a:solidFill>
                  <a:schemeClr val="tx1">
                    <a:lumMod val="50000"/>
                    <a:lumOff val="50000"/>
                  </a:schemeClr>
                </a:solidFill>
              </a:rPr>
              <a:t>Alex Rowell, </a:t>
            </a:r>
            <a:r>
              <a:rPr lang="en-US" sz="1200" b="1" kern="1200" dirty="0" err="1" smtClean="0">
                <a:solidFill>
                  <a:schemeClr val="tx1">
                    <a:lumMod val="50000"/>
                    <a:lumOff val="50000"/>
                  </a:schemeClr>
                </a:solidFill>
              </a:rPr>
              <a:t>PsyD</a:t>
            </a:r>
            <a:r>
              <a:rPr lang="en-US" sz="1100" kern="1200" dirty="0" smtClean="0">
                <a:solidFill>
                  <a:schemeClr val="tx1">
                    <a:lumMod val="50000"/>
                    <a:lumOff val="50000"/>
                  </a:schemeClr>
                </a:solidFill>
              </a:rPr>
              <a:t/>
            </a:r>
            <a:br>
              <a:rPr lang="en-US" sz="1100" kern="1200" dirty="0" smtClean="0">
                <a:solidFill>
                  <a:schemeClr val="tx1">
                    <a:lumMod val="50000"/>
                    <a:lumOff val="50000"/>
                  </a:schemeClr>
                </a:solidFill>
              </a:rPr>
            </a:br>
            <a:r>
              <a:rPr lang="en-US" sz="1100" dirty="0">
                <a:solidFill>
                  <a:schemeClr val="tx1">
                    <a:lumMod val="50000"/>
                    <a:lumOff val="50000"/>
                  </a:schemeClr>
                </a:solidFill>
              </a:rPr>
              <a:t>	</a:t>
            </a:r>
            <a:r>
              <a:rPr lang="en-US" sz="1100" dirty="0" smtClean="0">
                <a:solidFill>
                  <a:schemeClr val="tx1">
                    <a:lumMod val="50000"/>
                    <a:lumOff val="50000"/>
                  </a:schemeClr>
                </a:solidFill>
              </a:rPr>
              <a:t>                      alex.rowell@oregonstate.edu</a:t>
            </a:r>
          </a:p>
          <a:p>
            <a:pPr lvl="0" algn="l" defTabSz="933450">
              <a:lnSpc>
                <a:spcPct val="90000"/>
              </a:lnSpc>
              <a:spcBef>
                <a:spcPct val="0"/>
              </a:spcBef>
              <a:spcAft>
                <a:spcPct val="35000"/>
              </a:spcAft>
            </a:pPr>
            <a:r>
              <a:rPr lang="en-US" sz="1100" dirty="0" smtClean="0">
                <a:solidFill>
                  <a:schemeClr val="tx1">
                    <a:lumMod val="50000"/>
                    <a:lumOff val="50000"/>
                  </a:schemeClr>
                </a:solidFill>
              </a:rPr>
              <a:t>                                                                        (O) 541-737-9214</a:t>
            </a:r>
            <a:endParaRPr lang="en-US" sz="1100" kern="1200" dirty="0">
              <a:solidFill>
                <a:schemeClr val="tx1">
                  <a:lumMod val="50000"/>
                  <a:lumOff val="50000"/>
                </a:schemeClr>
              </a:solidFill>
            </a:endParaRPr>
          </a:p>
        </p:txBody>
      </p:sp>
      <p:sp>
        <p:nvSpPr>
          <p:cNvPr id="4" name="Rounded Rectangle 4"/>
          <p:cNvSpPr/>
          <p:nvPr/>
        </p:nvSpPr>
        <p:spPr>
          <a:xfrm>
            <a:off x="3916610" y="152425"/>
            <a:ext cx="3488236" cy="36799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r>
              <a:rPr lang="en-US" sz="1100" dirty="0">
                <a:solidFill>
                  <a:schemeClr val="tx1"/>
                </a:solidFill>
              </a:rPr>
              <a:t>Hello, my name is Alex Rowell and I work for both Counseling and Psychological Services (CAPS) and the College of Veterinary Medicine (CVM) at OSU. I </a:t>
            </a:r>
            <a:r>
              <a:rPr lang="en-US" sz="1100" dirty="0" smtClean="0">
                <a:solidFill>
                  <a:schemeClr val="tx1"/>
                </a:solidFill>
              </a:rPr>
              <a:t>have clinical </a:t>
            </a:r>
            <a:r>
              <a:rPr lang="en-US" sz="1100" dirty="0">
                <a:solidFill>
                  <a:schemeClr val="tx1"/>
                </a:solidFill>
              </a:rPr>
              <a:t>experiences that include three different inpatient/outpatient hospitals, a non-profit organization, and three different college-counseling centers. My areas of interests include working with professional/graduate students, mood disorders, self-compassion, grief, mindfulness, burnout, gender awareness and education, and life transitions. I have </a:t>
            </a:r>
            <a:r>
              <a:rPr lang="en-US" sz="1100" dirty="0" smtClean="0">
                <a:solidFill>
                  <a:schemeClr val="tx1"/>
                </a:solidFill>
              </a:rPr>
              <a:t>presented on </a:t>
            </a:r>
            <a:r>
              <a:rPr lang="en-US" sz="1100" dirty="0">
                <a:solidFill>
                  <a:schemeClr val="tx1"/>
                </a:solidFill>
              </a:rPr>
              <a:t>the local, state, and national </a:t>
            </a:r>
            <a:r>
              <a:rPr lang="en-US" sz="1100" dirty="0" smtClean="0">
                <a:solidFill>
                  <a:schemeClr val="tx1"/>
                </a:solidFill>
              </a:rPr>
              <a:t>levels </a:t>
            </a:r>
            <a:r>
              <a:rPr lang="en-US" sz="1100" dirty="0">
                <a:solidFill>
                  <a:schemeClr val="tx1"/>
                </a:solidFill>
              </a:rPr>
              <a:t>on </a:t>
            </a:r>
            <a:r>
              <a:rPr lang="en-US" sz="1100" dirty="0" err="1">
                <a:solidFill>
                  <a:schemeClr val="tx1"/>
                </a:solidFill>
              </a:rPr>
              <a:t>peripartum</a:t>
            </a:r>
            <a:r>
              <a:rPr lang="en-US" sz="1100" dirty="0">
                <a:solidFill>
                  <a:schemeClr val="tx1"/>
                </a:solidFill>
              </a:rPr>
              <a:t> mental health and couples transition to parenthood. I practice from a Humanistic, </a:t>
            </a:r>
            <a:r>
              <a:rPr lang="en-US" sz="1100" dirty="0" smtClean="0">
                <a:solidFill>
                  <a:schemeClr val="tx1"/>
                </a:solidFill>
              </a:rPr>
              <a:t>ACT, CBT, </a:t>
            </a:r>
            <a:r>
              <a:rPr lang="en-US" sz="1100" dirty="0">
                <a:solidFill>
                  <a:schemeClr val="tx1"/>
                </a:solidFill>
              </a:rPr>
              <a:t>and Self-Psychological </a:t>
            </a:r>
            <a:r>
              <a:rPr lang="en-US" sz="1100" dirty="0" smtClean="0">
                <a:solidFill>
                  <a:schemeClr val="tx1"/>
                </a:solidFill>
              </a:rPr>
              <a:t>perspective. I </a:t>
            </a:r>
            <a:r>
              <a:rPr lang="en-US" sz="1100" dirty="0">
                <a:solidFill>
                  <a:schemeClr val="tx1"/>
                </a:solidFill>
              </a:rPr>
              <a:t>enjoy having a collaborative and working relationship with my clients to truly understand how current problems may be hindering everyday life situations. I also enjoy running, playing with my three dogs, and being outdoors in my spare time</a:t>
            </a:r>
            <a:r>
              <a:rPr lang="en-US" sz="1150" dirty="0">
                <a:solidFill>
                  <a:schemeClr val="tx1"/>
                </a:solidFill>
              </a:rPr>
              <a:t>.</a:t>
            </a:r>
          </a:p>
          <a:p>
            <a:pPr marL="0" lvl="1" algn="l" defTabSz="711200">
              <a:lnSpc>
                <a:spcPct val="90000"/>
              </a:lnSpc>
              <a:spcBef>
                <a:spcPct val="0"/>
              </a:spcBef>
              <a:spcAft>
                <a:spcPct val="15000"/>
              </a:spcAft>
            </a:pPr>
            <a:endParaRPr lang="en-US" sz="1200" kern="1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266" r="8009" b="34045"/>
          <a:stretch/>
        </p:blipFill>
        <p:spPr>
          <a:xfrm>
            <a:off x="421341" y="1075765"/>
            <a:ext cx="2792942" cy="2756648"/>
          </a:xfrm>
          <a:prstGeom prst="rect">
            <a:avLst/>
          </a:prstGeom>
        </p:spPr>
      </p:pic>
    </p:spTree>
    <p:extLst>
      <p:ext uri="{BB962C8B-B14F-4D97-AF65-F5344CB8AC3E}">
        <p14:creationId xmlns:p14="http://schemas.microsoft.com/office/powerpoint/2010/main" val="2313679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7581" y="102657"/>
            <a:ext cx="5829300" cy="4794967"/>
          </a:xfrm>
          <a:prstGeom prst="rect">
            <a:avLst/>
          </a:prstGeom>
        </p:spPr>
        <p:txBody>
          <a:bodyPr wrap="square">
            <a:spAutoFit/>
          </a:bodyPr>
          <a:lstStyle/>
          <a:p>
            <a:pPr>
              <a:lnSpc>
                <a:spcPct val="107000"/>
              </a:lnSpc>
              <a:spcAft>
                <a:spcPts val="800"/>
              </a:spcAft>
            </a:pPr>
            <a:r>
              <a:rPr lang="en-US" sz="1600" b="1" dirty="0" smtClean="0">
                <a:solidFill>
                  <a:schemeClr val="accent3"/>
                </a:solidFill>
                <a:latin typeface="Calibri" panose="020F0502020204030204" pitchFamily="34" charset="0"/>
                <a:ea typeface="Calibri" panose="020F0502020204030204" pitchFamily="34" charset="0"/>
                <a:cs typeface="Times New Roman" panose="02020603050405020304" pitchFamily="18" charset="0"/>
              </a:rPr>
              <a:t>Overview</a:t>
            </a:r>
            <a:endParaRPr lang="en-US" sz="1600" dirty="0" smtClean="0">
              <a:solidFill>
                <a:schemeClr val="accent3"/>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      In </a:t>
            </a:r>
            <a:r>
              <a:rPr lang="en-US" sz="1400" dirty="0">
                <a:latin typeface="Calibri" panose="020F0502020204030204" pitchFamily="34" charset="0"/>
                <a:ea typeface="Calibri" panose="020F0502020204030204" pitchFamily="34" charset="0"/>
                <a:cs typeface="Times New Roman" panose="02020603050405020304" pitchFamily="18" charset="0"/>
              </a:rPr>
              <a:t>the summer of 2016, a small group of veterinary mental health professionals and other key constituents gathered for an inaugural Think Tank to explore the challenges and opportunities of providing mental health and wellness services in veterinary academic settings.  Many of us have been working alone for years, without access to a clearing house of resources, mentoring, or knowledge of the models of wellness services provided by each CVM.  We’ve had few opportunities to discuss a collective identity, goals and objectives for our work, or how we can leverage our experience and expertise to best serve our population. Although many CVMs have now employed an onsite counselor, there have been few opportunities to discuss ideal practice models for our specific setting and population. Which programs are providing traditional counseling? Which programs have transitioned to a shorter term coaching and consulting model? Which programs offer both? What’s our shared vision? How do we articulate the ways our expertise benefits the veterinary profession as a whole?  Even more fundamental, we realized we didn’t have a contact list of veterinary mental health providers at CVMs around the country; we had no easy way to welcome new hires into this unique specialization, communicate with each other, or share our experiences, struggles, triumphs, and resources.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4509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8" y="4100629"/>
            <a:ext cx="3470306" cy="6775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1200" b="1" kern="1200" dirty="0" smtClean="0">
                <a:solidFill>
                  <a:schemeClr val="tx1">
                    <a:lumMod val="50000"/>
                    <a:lumOff val="50000"/>
                  </a:schemeClr>
                </a:solidFill>
              </a:rPr>
              <a:t>Valerie Russo, LMHC, PhD</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050" dirty="0">
                <a:solidFill>
                  <a:schemeClr val="tx1">
                    <a:lumMod val="50000"/>
                    <a:lumOff val="50000"/>
                  </a:schemeClr>
                </a:solidFill>
              </a:rPr>
              <a:t> </a:t>
            </a:r>
            <a:r>
              <a:rPr lang="en-US" sz="1050" dirty="0" smtClean="0">
                <a:solidFill>
                  <a:schemeClr val="tx1">
                    <a:lumMod val="50000"/>
                    <a:lumOff val="50000"/>
                  </a:schemeClr>
                </a:solidFill>
              </a:rPr>
              <a:t>                                                </a:t>
            </a:r>
            <a:r>
              <a:rPr lang="en-US" sz="1050" kern="1200" dirty="0" smtClean="0">
                <a:solidFill>
                  <a:schemeClr val="tx1">
                    <a:lumMod val="50000"/>
                    <a:lumOff val="50000"/>
                  </a:schemeClr>
                </a:solidFill>
              </a:rPr>
              <a:t>   </a:t>
            </a:r>
            <a:r>
              <a:rPr lang="en-US" sz="1100" dirty="0" smtClean="0">
                <a:solidFill>
                  <a:schemeClr val="tx1">
                    <a:lumMod val="50000"/>
                    <a:lumOff val="50000"/>
                  </a:schemeClr>
                </a:solidFill>
              </a:rPr>
              <a:t>vrusso</a:t>
            </a:r>
            <a:r>
              <a:rPr lang="en-US" sz="1100" kern="1200" dirty="0" smtClean="0">
                <a:solidFill>
                  <a:schemeClr val="tx1">
                    <a:lumMod val="50000"/>
                    <a:lumOff val="50000"/>
                  </a:schemeClr>
                </a:solidFill>
              </a:rPr>
              <a:t>@vetmed.wsu.edu</a:t>
            </a:r>
            <a:r>
              <a:rPr lang="en-US" sz="1100" dirty="0" smtClean="0">
                <a:solidFill>
                  <a:schemeClr val="tx1">
                    <a:lumMod val="50000"/>
                    <a:lumOff val="50000"/>
                  </a:schemeClr>
                </a:solidFill>
              </a:rPr>
              <a:t> </a:t>
            </a:r>
          </a:p>
          <a:p>
            <a:pPr marL="0" lvl="1" algn="l" defTabSz="711200">
              <a:lnSpc>
                <a:spcPct val="90000"/>
              </a:lnSpc>
              <a:spcBef>
                <a:spcPct val="0"/>
              </a:spcBef>
              <a:spcAft>
                <a:spcPct val="15000"/>
              </a:spcAft>
            </a:pPr>
            <a:r>
              <a:rPr lang="en-US" sz="1100" dirty="0" smtClean="0">
                <a:solidFill>
                  <a:schemeClr val="tx1">
                    <a:lumMod val="50000"/>
                    <a:lumOff val="50000"/>
                  </a:schemeClr>
                </a:solidFill>
              </a:rPr>
              <a:t> 			    (O) 509-335-4706</a:t>
            </a:r>
            <a:endParaRPr lang="en-US" sz="1100" kern="1200" dirty="0">
              <a:solidFill>
                <a:schemeClr val="tx1">
                  <a:lumMod val="50000"/>
                  <a:lumOff val="50000"/>
                </a:schemeClr>
              </a:solidFill>
            </a:endParaRPr>
          </a:p>
        </p:txBody>
      </p:sp>
      <p:sp>
        <p:nvSpPr>
          <p:cNvPr id="4" name="Rounded Rectangle 4"/>
          <p:cNvSpPr/>
          <p:nvPr/>
        </p:nvSpPr>
        <p:spPr>
          <a:xfrm>
            <a:off x="3907648" y="230939"/>
            <a:ext cx="3415501" cy="5147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pPr marL="0" lvl="1" algn="l" defTabSz="711200">
              <a:lnSpc>
                <a:spcPct val="90000"/>
              </a:lnSpc>
              <a:spcBef>
                <a:spcPct val="0"/>
              </a:spcBef>
              <a:spcAft>
                <a:spcPct val="15000"/>
              </a:spcAft>
            </a:pPr>
            <a:endParaRPr lang="en-US" sz="1200" kern="1200" dirty="0"/>
          </a:p>
        </p:txBody>
      </p:sp>
      <p:sp>
        <p:nvSpPr>
          <p:cNvPr id="7" name="TextBox 6"/>
          <p:cNvSpPr txBox="1"/>
          <p:nvPr/>
        </p:nvSpPr>
        <p:spPr>
          <a:xfrm>
            <a:off x="4048649" y="2308540"/>
            <a:ext cx="567826" cy="434853"/>
          </a:xfrm>
          <a:prstGeom prst="rect">
            <a:avLst/>
          </a:prstGeom>
          <a:noFill/>
        </p:spPr>
        <p:txBody>
          <a:bodyPr wrap="square" rtlCol="0">
            <a:spAutoFit/>
          </a:bodyPr>
          <a:lstStyle/>
          <a:p>
            <a:endParaRPr lang="en-US" dirty="0"/>
          </a:p>
        </p:txBody>
      </p:sp>
      <p:sp>
        <p:nvSpPr>
          <p:cNvPr id="8" name="Rectangle 3"/>
          <p:cNvSpPr>
            <a:spLocks noChangeArrowheads="1"/>
          </p:cNvSpPr>
          <p:nvPr/>
        </p:nvSpPr>
        <p:spPr bwMode="auto">
          <a:xfrm>
            <a:off x="3907647" y="633929"/>
            <a:ext cx="3415501"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ea typeface="Calibri" panose="020F0502020204030204" pitchFamily="34" charset="0"/>
                <a:cs typeface="Arial" panose="020B0604020202020204" pitchFamily="34" charset="0"/>
              </a:rPr>
              <a:t>Valerie Russo, PhD LPC LMHC is a professional counselor, life-coach, and faculty at Washington State University College of Veterinary Medicine. Creativity and enthusiasm mark her eighteen years serving students in northwest university communities. Dr. Russo holds a Doctorate in Higher Education Administration with and emphasis in Psychology and Health and Wellness. Her Master’s Degree in Clinical Psychology provided the framework of a health belief model that has influenced much of her work with students and clients to encourage, motivate, balance, provide tools, and guide strategies for healthy success. Dr. Russo has a desire to work in a team-centered approach that focuses on all aspects of student wellness and mental health care. </a:t>
            </a:r>
            <a:r>
              <a:rPr lang="en-US" altLang="en-US" sz="1100" dirty="0">
                <a:solidFill>
                  <a:srgbClr val="000000"/>
                </a:solidFill>
                <a:ea typeface="Calibri" panose="020F0502020204030204" pitchFamily="34" charset="0"/>
                <a:cs typeface="Arial" panose="020B0604020202020204" pitchFamily="34" charset="0"/>
              </a:rPr>
              <a:t>S</a:t>
            </a:r>
            <a:r>
              <a:rPr kumimoji="0" lang="en-US" altLang="en-US" sz="1100" b="0" i="0" u="none" strike="noStrike" cap="none" normalizeH="0" baseline="0" dirty="0" smtClean="0">
                <a:ln>
                  <a:noFill/>
                </a:ln>
                <a:solidFill>
                  <a:srgbClr val="000000"/>
                </a:solidFill>
                <a:effectLst/>
                <a:ea typeface="Calibri" panose="020F0502020204030204" pitchFamily="34" charset="0"/>
                <a:cs typeface="Arial" panose="020B0604020202020204" pitchFamily="34" charset="0"/>
              </a:rPr>
              <a:t>he enhances diverse student’s abilities to successfully engage complex social, academic, and ethical challenges. Her teaching goals include providing information and experiences that contribute to a student’s professional development and overall well-being.</a:t>
            </a:r>
            <a:endParaRPr kumimoji="0" lang="en-US" altLang="en-US" sz="1100" b="0" i="0" u="none" strike="noStrike" cap="none" normalizeH="0" baseline="0" dirty="0" smtClean="0">
              <a:ln>
                <a:noFill/>
              </a:ln>
              <a:solidFill>
                <a:schemeClr val="tx1"/>
              </a:solidFill>
              <a:effectLst/>
            </a:endParaRPr>
          </a:p>
        </p:txBody>
      </p:sp>
      <p:pic>
        <p:nvPicPr>
          <p:cNvPr id="9" name="Picture 8"/>
          <p:cNvPicPr>
            <a:picLocks noChangeAspect="1"/>
          </p:cNvPicPr>
          <p:nvPr/>
        </p:nvPicPr>
        <p:blipFill>
          <a:blip r:embed="rId2"/>
          <a:stretch>
            <a:fillRect/>
          </a:stretch>
        </p:blipFill>
        <p:spPr>
          <a:xfrm>
            <a:off x="563727" y="745725"/>
            <a:ext cx="2598614" cy="353568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12871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smtClean="0">
                <a:solidFill>
                  <a:schemeClr val="tx1">
                    <a:lumMod val="50000"/>
                    <a:lumOff val="50000"/>
                  </a:schemeClr>
                </a:solidFill>
              </a:rPr>
              <a:t>Stevie Stigler, LPC</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dirty="0" smtClean="0">
                <a:solidFill>
                  <a:schemeClr val="tx1">
                    <a:lumMod val="50000"/>
                    <a:lumOff val="50000"/>
                  </a:schemeClr>
                </a:solidFill>
              </a:rPr>
              <a:t>sstigler@uhs.uga.edu</a:t>
            </a:r>
            <a:endParaRPr lang="en-US" sz="1100" dirty="0">
              <a:solidFill>
                <a:schemeClr val="tx1">
                  <a:lumMod val="50000"/>
                  <a:lumOff val="50000"/>
                </a:schemeClr>
              </a:solidFill>
            </a:endParaRPr>
          </a:p>
          <a:p>
            <a:pPr lvl="0" defTabSz="933450">
              <a:lnSpc>
                <a:spcPct val="90000"/>
              </a:lnSpc>
              <a:spcBef>
                <a:spcPct val="0"/>
              </a:spcBef>
              <a:spcAft>
                <a:spcPct val="35000"/>
              </a:spcAft>
            </a:pPr>
            <a:r>
              <a:rPr lang="en-US" sz="1100" dirty="0" smtClean="0">
                <a:solidFill>
                  <a:schemeClr val="tx1">
                    <a:lumMod val="50000"/>
                    <a:lumOff val="50000"/>
                  </a:schemeClr>
                </a:solidFill>
              </a:rPr>
              <a:t>		             (O) 706-542-2273</a:t>
            </a:r>
            <a:endParaRPr lang="en-US" sz="1100" kern="1200" dirty="0">
              <a:solidFill>
                <a:schemeClr val="tx1">
                  <a:lumMod val="50000"/>
                  <a:lumOff val="50000"/>
                </a:schemeClr>
              </a:solidFill>
            </a:endParaRPr>
          </a:p>
        </p:txBody>
      </p:sp>
      <p:sp>
        <p:nvSpPr>
          <p:cNvPr id="4" name="Rounded Rectangle 4"/>
          <p:cNvSpPr/>
          <p:nvPr/>
        </p:nvSpPr>
        <p:spPr>
          <a:xfrm>
            <a:off x="3907646" y="170263"/>
            <a:ext cx="659007" cy="4671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pPr marL="0" lvl="1" algn="l" defTabSz="711200">
              <a:lnSpc>
                <a:spcPct val="90000"/>
              </a:lnSpc>
              <a:spcBef>
                <a:spcPct val="0"/>
              </a:spcBef>
              <a:spcAft>
                <a:spcPct val="15000"/>
              </a:spcAft>
            </a:pPr>
            <a:endParaRPr lang="en-US" sz="1100" kern="1200" dirty="0">
              <a:solidFill>
                <a:schemeClr val="tx1"/>
              </a:solidFill>
            </a:endParaRPr>
          </a:p>
        </p:txBody>
      </p:sp>
      <p:sp>
        <p:nvSpPr>
          <p:cNvPr id="5" name="Rectangle 2"/>
          <p:cNvSpPr>
            <a:spLocks noChangeArrowheads="1"/>
          </p:cNvSpPr>
          <p:nvPr/>
        </p:nvSpPr>
        <p:spPr bwMode="auto">
          <a:xfrm>
            <a:off x="3907646" y="485318"/>
            <a:ext cx="342565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ea typeface="Calibri" panose="020F0502020204030204" pitchFamily="34" charset="0"/>
                <a:cs typeface="Arial" panose="020B0604020202020204" pitchFamily="34" charset="0"/>
              </a:rPr>
              <a:t>Stevie Stigler joined the CAPS staff in 2013. She serves as the embedded mental health clinician for both the College of Veterinary Medicine and the Veterinary Teaching Hospital. She earned a BS in Psychology from Georgia College and a MA in Professional Counseling from the Georgia School of Professional Psychology/Argosy University. Stevie is a Licensed Professional Counselor trained as a clinical generalist, who holds a premier certification titled National Certified Counselor (NCC). This certification demonstrates to colleagues and the public that you have voluntarily met high national standards for the practice of counseling. Her clinical interests include identity development, stress management, the challenges of adjustment, anxiety, depression, interpersonal concerns, and psychoeducation/outreach programs. Stevie’s methodology of service is supportive, creative, and inviting. She believes in a collaborative treatment approach and utilizes a variety of techniques to aid in the client’s journey of personal growth.</a:t>
            </a:r>
            <a:endParaRPr kumimoji="0" lang="en-US" altLang="en-US" sz="1800" b="0" i="0" u="none" strike="noStrike" cap="none" normalizeH="0" baseline="0" dirty="0" smtClean="0">
              <a:ln>
                <a:noFill/>
              </a:ln>
              <a:effectLs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978"/>
          <a:stretch/>
        </p:blipFill>
        <p:spPr>
          <a:xfrm>
            <a:off x="520574" y="552262"/>
            <a:ext cx="2639085" cy="3801150"/>
          </a:xfrm>
          <a:prstGeom prst="rect">
            <a:avLst/>
          </a:prstGeom>
        </p:spPr>
      </p:pic>
    </p:spTree>
    <p:extLst>
      <p:ext uri="{BB962C8B-B14F-4D97-AF65-F5344CB8AC3E}">
        <p14:creationId xmlns:p14="http://schemas.microsoft.com/office/powerpoint/2010/main" val="19258145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8" y="234866"/>
            <a:ext cx="535724" cy="383182"/>
          </a:xfrm>
          <a:prstGeom prst="rect">
            <a:avLst/>
          </a:prstGeom>
        </p:spPr>
        <p:txBody>
          <a:bodyPr wrap="none">
            <a:spAutoFit/>
          </a:bodyPr>
          <a:lstStyle/>
          <a:p>
            <a:pPr lvl="0" defTabSz="933450">
              <a:lnSpc>
                <a:spcPct val="90000"/>
              </a:lnSpc>
              <a:spcBef>
                <a:spcPct val="0"/>
              </a:spcBef>
              <a:spcAft>
                <a:spcPct val="35000"/>
              </a:spcAft>
            </a:pPr>
            <a:r>
              <a:rPr lang="en-US" sz="2100" dirty="0">
                <a:solidFill>
                  <a:schemeClr val="tx1">
                    <a:lumMod val="50000"/>
                    <a:lumOff val="50000"/>
                  </a:schemeClr>
                </a:solidFill>
              </a:rPr>
              <a:t>Bio</a:t>
            </a: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smtClean="0">
                <a:solidFill>
                  <a:schemeClr val="tx1">
                    <a:lumMod val="50000"/>
                    <a:lumOff val="50000"/>
                  </a:schemeClr>
                </a:solidFill>
              </a:rPr>
              <a:t>Betsy Taylor, PhD</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dirty="0" smtClean="0">
                <a:solidFill>
                  <a:schemeClr val="tx1">
                    <a:lumMod val="50000"/>
                    <a:lumOff val="50000"/>
                  </a:schemeClr>
                </a:solidFill>
              </a:rPr>
              <a:t>betsy_taylor@ncsu.edu</a:t>
            </a:r>
            <a:endParaRPr lang="en-US" sz="1100" dirty="0">
              <a:solidFill>
                <a:schemeClr val="tx1">
                  <a:lumMod val="50000"/>
                  <a:lumOff val="50000"/>
                </a:schemeClr>
              </a:solidFill>
            </a:endParaRPr>
          </a:p>
          <a:p>
            <a:pPr lvl="0" defTabSz="933450">
              <a:lnSpc>
                <a:spcPct val="90000"/>
              </a:lnSpc>
              <a:spcBef>
                <a:spcPct val="0"/>
              </a:spcBef>
              <a:spcAft>
                <a:spcPct val="35000"/>
              </a:spcAft>
            </a:pPr>
            <a:r>
              <a:rPr lang="en-US" sz="1100" dirty="0" smtClean="0">
                <a:solidFill>
                  <a:schemeClr val="tx1">
                    <a:lumMod val="50000"/>
                    <a:lumOff val="50000"/>
                  </a:schemeClr>
                </a:solidFill>
              </a:rPr>
              <a:t>		             (O) 919-513-6008</a:t>
            </a:r>
            <a:endParaRPr lang="en-US" sz="1100" kern="1200" dirty="0">
              <a:solidFill>
                <a:schemeClr val="tx1">
                  <a:lumMod val="50000"/>
                  <a:lumOff val="50000"/>
                </a:schemeClr>
              </a:solidFill>
            </a:endParaRPr>
          </a:p>
        </p:txBody>
      </p:sp>
      <p:sp>
        <p:nvSpPr>
          <p:cNvPr id="4" name="Rectangle 3"/>
          <p:cNvSpPr/>
          <p:nvPr/>
        </p:nvSpPr>
        <p:spPr>
          <a:xfrm>
            <a:off x="3907646" y="753210"/>
            <a:ext cx="3113377" cy="1200329"/>
          </a:xfrm>
          <a:prstGeom prst="rect">
            <a:avLst/>
          </a:prstGeom>
        </p:spPr>
        <p:txBody>
          <a:bodyPr wrap="square">
            <a:spAutoFit/>
          </a:bodyPr>
          <a:lstStyle/>
          <a:p>
            <a:r>
              <a:rPr lang="en-US" sz="1200" dirty="0" smtClean="0">
                <a:ea typeface="Calibri" panose="020F0502020204030204" pitchFamily="34" charset="0"/>
              </a:rPr>
              <a:t>Betsy Taylor, PhD, is a licensed Psychologist and provides </a:t>
            </a:r>
            <a:r>
              <a:rPr lang="en-US" sz="1200" dirty="0">
                <a:ea typeface="Calibri" panose="020F0502020204030204" pitchFamily="34" charset="0"/>
              </a:rPr>
              <a:t>counseling services at North Carolina State University College of Veterinary Medicine. Likes Mexican food, all dogs, and is learning to play the guitar, though still sounds pretty bad :)</a:t>
            </a:r>
            <a:endParaRPr lang="en-US" sz="1200" dirty="0">
              <a:effectLst/>
              <a:ea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269" y="1019388"/>
            <a:ext cx="2699857" cy="2699857"/>
          </a:xfrm>
          <a:prstGeom prst="rect">
            <a:avLst/>
          </a:prstGeom>
        </p:spPr>
      </p:pic>
    </p:spTree>
    <p:extLst>
      <p:ext uri="{BB962C8B-B14F-4D97-AF65-F5344CB8AC3E}">
        <p14:creationId xmlns:p14="http://schemas.microsoft.com/office/powerpoint/2010/main" val="2959818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6" y="4098435"/>
            <a:ext cx="3479272" cy="706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1200" b="1" kern="1200" dirty="0" smtClean="0">
                <a:solidFill>
                  <a:schemeClr val="tx1">
                    <a:lumMod val="50000"/>
                    <a:lumOff val="50000"/>
                  </a:schemeClr>
                </a:solidFill>
              </a:rPr>
              <a:t>Janet Webb</a:t>
            </a:r>
            <a:r>
              <a:rPr lang="en-US" sz="1400" b="1" kern="1200" dirty="0" smtClean="0">
                <a:solidFill>
                  <a:schemeClr val="tx1">
                    <a:lumMod val="50000"/>
                    <a:lumOff val="50000"/>
                  </a:schemeClr>
                </a:solidFill>
              </a:rPr>
              <a:t/>
            </a:r>
            <a:br>
              <a:rPr lang="en-US" sz="1400" b="1" kern="1200" dirty="0" smtClean="0">
                <a:solidFill>
                  <a:schemeClr val="tx1">
                    <a:lumMod val="50000"/>
                    <a:lumOff val="50000"/>
                  </a:schemeClr>
                </a:solidFill>
              </a:rPr>
            </a:br>
            <a:r>
              <a:rPr lang="en-US" sz="1400" b="1" dirty="0">
                <a:solidFill>
                  <a:schemeClr val="tx1">
                    <a:lumMod val="50000"/>
                    <a:lumOff val="50000"/>
                  </a:schemeClr>
                </a:solidFill>
              </a:rPr>
              <a:t> </a:t>
            </a:r>
            <a:r>
              <a:rPr lang="en-US" sz="1400" b="1" dirty="0" smtClean="0">
                <a:solidFill>
                  <a:schemeClr val="tx1">
                    <a:lumMod val="50000"/>
                    <a:lumOff val="50000"/>
                  </a:schemeClr>
                </a:solidFill>
              </a:rPr>
              <a:t>                                              </a:t>
            </a:r>
            <a:r>
              <a:rPr lang="en-US" sz="1400" b="1" kern="1200" dirty="0" smtClean="0">
                <a:solidFill>
                  <a:schemeClr val="tx1">
                    <a:lumMod val="50000"/>
                    <a:lumOff val="50000"/>
                  </a:schemeClr>
                </a:solidFill>
              </a:rPr>
              <a:t> </a:t>
            </a:r>
            <a:r>
              <a:rPr lang="en-US" sz="1100" kern="1200" dirty="0" smtClean="0">
                <a:solidFill>
                  <a:schemeClr val="tx1">
                    <a:lumMod val="50000"/>
                    <a:lumOff val="50000"/>
                  </a:schemeClr>
                </a:solidFill>
              </a:rPr>
              <a:t>janet.webb@ucalgary.ca</a:t>
            </a:r>
            <a:r>
              <a:rPr lang="en-US" sz="1100" dirty="0">
                <a:solidFill>
                  <a:schemeClr val="tx1">
                    <a:lumMod val="50000"/>
                    <a:lumOff val="50000"/>
                  </a:schemeClr>
                </a:solidFill>
              </a:rPr>
              <a:t/>
            </a:r>
            <a:br>
              <a:rPr lang="en-US" sz="1100" dirty="0">
                <a:solidFill>
                  <a:schemeClr val="tx1">
                    <a:lumMod val="50000"/>
                    <a:lumOff val="50000"/>
                  </a:schemeClr>
                </a:solidFill>
              </a:rPr>
            </a:br>
            <a:r>
              <a:rPr lang="en-US" sz="1100" dirty="0" smtClean="0">
                <a:solidFill>
                  <a:schemeClr val="tx1">
                    <a:lumMod val="50000"/>
                    <a:lumOff val="50000"/>
                  </a:schemeClr>
                </a:solidFill>
              </a:rPr>
              <a:t>                                                                        (O) 403-210-6206</a:t>
            </a:r>
            <a:endParaRPr lang="en-US" sz="1100" kern="1200" dirty="0">
              <a:solidFill>
                <a:schemeClr val="tx1">
                  <a:lumMod val="50000"/>
                  <a:lumOff val="50000"/>
                </a:schemeClr>
              </a:solidFill>
            </a:endParaRPr>
          </a:p>
        </p:txBody>
      </p:sp>
      <p:sp>
        <p:nvSpPr>
          <p:cNvPr id="4" name="Rounded Rectangle 4"/>
          <p:cNvSpPr/>
          <p:nvPr/>
        </p:nvSpPr>
        <p:spPr>
          <a:xfrm>
            <a:off x="3907647" y="214743"/>
            <a:ext cx="3415501" cy="3711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r>
              <a:rPr lang="en-US" sz="1150" dirty="0">
                <a:solidFill>
                  <a:schemeClr val="tx1"/>
                </a:solidFill>
              </a:rPr>
              <a:t>I have been with UCVM for 10 years. I have been part of the faculty prior to having students and many faculty </a:t>
            </a:r>
            <a:r>
              <a:rPr lang="en-US" sz="1150" dirty="0" smtClean="0">
                <a:solidFill>
                  <a:schemeClr val="tx1"/>
                </a:solidFill>
              </a:rPr>
              <a:t>members. UCVM </a:t>
            </a:r>
            <a:r>
              <a:rPr lang="en-US" sz="1150" dirty="0">
                <a:solidFill>
                  <a:schemeClr val="tx1"/>
                </a:solidFill>
              </a:rPr>
              <a:t>has grown very quickly and is adapting to change and student needs.</a:t>
            </a:r>
          </a:p>
          <a:p>
            <a:endParaRPr lang="en-US" sz="1150" dirty="0" smtClean="0">
              <a:solidFill>
                <a:schemeClr val="tx1"/>
              </a:solidFill>
            </a:endParaRPr>
          </a:p>
          <a:p>
            <a:r>
              <a:rPr lang="en-US" sz="1150" dirty="0" smtClean="0">
                <a:solidFill>
                  <a:schemeClr val="tx1"/>
                </a:solidFill>
              </a:rPr>
              <a:t>I </a:t>
            </a:r>
            <a:r>
              <a:rPr lang="en-US" sz="1150" dirty="0">
                <a:solidFill>
                  <a:schemeClr val="tx1"/>
                </a:solidFill>
              </a:rPr>
              <a:t>have been the Student Experience Advisor for over 3 years. My role encompasses all things student related that are not academic. I work with Student Clubs, University Wellness Centre, Mentorship programs and Student Awards. I am also the support for students with academic challenges and help them navigate the support which they require to become successful veterinarians.</a:t>
            </a:r>
          </a:p>
          <a:p>
            <a:pPr marL="0" lvl="1" algn="l" defTabSz="711200">
              <a:lnSpc>
                <a:spcPct val="90000"/>
              </a:lnSpc>
              <a:spcBef>
                <a:spcPct val="0"/>
              </a:spcBef>
              <a:spcAft>
                <a:spcPct val="15000"/>
              </a:spcAft>
            </a:pPr>
            <a:endParaRPr lang="en-US" sz="1200" kern="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23" y="857654"/>
            <a:ext cx="2256239" cy="3240781"/>
          </a:xfrm>
          <a:prstGeom prst="rect">
            <a:avLst/>
          </a:prstGeom>
        </p:spPr>
      </p:pic>
    </p:spTree>
    <p:extLst>
      <p:ext uri="{BB962C8B-B14F-4D97-AF65-F5344CB8AC3E}">
        <p14:creationId xmlns:p14="http://schemas.microsoft.com/office/powerpoint/2010/main" val="31025118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7" y="234865"/>
            <a:ext cx="3456483" cy="3157018"/>
          </a:xfrm>
          <a:prstGeom prst="rect">
            <a:avLst/>
          </a:prstGeom>
        </p:spPr>
        <p:txBody>
          <a:bodyPr wrap="square">
            <a:spAutoFit/>
          </a:bodyPr>
          <a:lstStyle/>
          <a:p>
            <a:pPr lvl="0" defTabSz="933450">
              <a:lnSpc>
                <a:spcPct val="90000"/>
              </a:lnSpc>
              <a:spcBef>
                <a:spcPct val="0"/>
              </a:spcBef>
              <a:spcAft>
                <a:spcPct val="35000"/>
              </a:spcAft>
            </a:pPr>
            <a:r>
              <a:rPr lang="en-US" sz="2100" dirty="0" smtClean="0">
                <a:solidFill>
                  <a:schemeClr val="tx1">
                    <a:lumMod val="50000"/>
                    <a:lumOff val="50000"/>
                  </a:schemeClr>
                </a:solidFill>
              </a:rPr>
              <a:t>Bio</a:t>
            </a:r>
          </a:p>
          <a:p>
            <a:r>
              <a:rPr lang="en-US" sz="1100" dirty="0"/>
              <a:t>Dr. Ward is a Licensed Psychologist and Coordinator of Mental Health and Wellness Programs for the School of Veterinary Medicine at UC Davis.  Dr. Ward provides direct clinical services, psycho-educational programming, and consultation to students, faculty, and staff as part of the Career, Leadership, and Wellness Center at the School of Veterinary Medicine.  </a:t>
            </a:r>
          </a:p>
          <a:p>
            <a:r>
              <a:rPr lang="en-US" sz="1100" dirty="0"/>
              <a:t> </a:t>
            </a:r>
          </a:p>
          <a:p>
            <a:r>
              <a:rPr lang="en-US" sz="1100" dirty="0"/>
              <a:t>Dr. Ward received his master's and doctoral degrees from Texas Tech University. He has worked in several mental health contexts. College mental health has been a primary focus for many years, and veterinary student mental health has been a significant part of that focus since 2011.  </a:t>
            </a:r>
          </a:p>
          <a:p>
            <a:pPr lvl="0" defTabSz="933450">
              <a:lnSpc>
                <a:spcPct val="90000"/>
              </a:lnSpc>
              <a:spcBef>
                <a:spcPct val="0"/>
              </a:spcBef>
              <a:spcAft>
                <a:spcPct val="35000"/>
              </a:spcAft>
            </a:pPr>
            <a:endParaRPr lang="en-US" sz="2100" dirty="0">
              <a:solidFill>
                <a:schemeClr val="tx1">
                  <a:lumMod val="50000"/>
                  <a:lumOff val="50000"/>
                </a:schemeClr>
              </a:solidFill>
            </a:endParaRP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050" b="1" dirty="0" smtClean="0">
                <a:solidFill>
                  <a:schemeClr val="tx1">
                    <a:lumMod val="50000"/>
                    <a:lumOff val="50000"/>
                  </a:schemeClr>
                </a:solidFill>
              </a:rPr>
              <a:t>Zach Ward, PhD</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050" dirty="0" smtClean="0">
                <a:solidFill>
                  <a:schemeClr val="tx1">
                    <a:lumMod val="50000"/>
                    <a:lumOff val="50000"/>
                  </a:schemeClr>
                </a:solidFill>
              </a:rPr>
              <a:t>zward@shcs.davis.edu</a:t>
            </a:r>
            <a:endParaRPr lang="en-US" sz="1050" dirty="0">
              <a:solidFill>
                <a:schemeClr val="tx1">
                  <a:lumMod val="50000"/>
                  <a:lumOff val="50000"/>
                </a:schemeClr>
              </a:solidFill>
            </a:endParaRPr>
          </a:p>
          <a:p>
            <a:pPr lvl="0" defTabSz="933450">
              <a:lnSpc>
                <a:spcPct val="90000"/>
              </a:lnSpc>
              <a:spcBef>
                <a:spcPct val="0"/>
              </a:spcBef>
              <a:spcAft>
                <a:spcPct val="35000"/>
              </a:spcAft>
            </a:pPr>
            <a:r>
              <a:rPr lang="en-US" sz="1050" dirty="0" smtClean="0">
                <a:solidFill>
                  <a:schemeClr val="tx1">
                    <a:lumMod val="50000"/>
                    <a:lumOff val="50000"/>
                  </a:schemeClr>
                </a:solidFill>
              </a:rPr>
              <a:t>		               (O) 530-752-0871</a:t>
            </a:r>
            <a:endParaRPr lang="en-US" sz="1050" kern="1200" dirty="0">
              <a:solidFill>
                <a:schemeClr val="tx1">
                  <a:lumMod val="50000"/>
                  <a:lumOff val="50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090" r="7181" b="9596"/>
          <a:stretch/>
        </p:blipFill>
        <p:spPr>
          <a:xfrm>
            <a:off x="475013" y="998059"/>
            <a:ext cx="2790701" cy="2908922"/>
          </a:xfrm>
          <a:prstGeom prst="rect">
            <a:avLst/>
          </a:prstGeom>
        </p:spPr>
      </p:pic>
    </p:spTree>
    <p:extLst>
      <p:ext uri="{BB962C8B-B14F-4D97-AF65-F5344CB8AC3E}">
        <p14:creationId xmlns:p14="http://schemas.microsoft.com/office/powerpoint/2010/main" val="4033534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7646" y="252175"/>
            <a:ext cx="3488235" cy="3543278"/>
          </a:xfrm>
          <a:prstGeom prst="rect">
            <a:avLst/>
          </a:prstGeom>
        </p:spPr>
        <p:txBody>
          <a:bodyPr wrap="square">
            <a:spAutoFit/>
          </a:bodyPr>
          <a:lstStyle/>
          <a:p>
            <a:pPr lvl="0" defTabSz="933450">
              <a:lnSpc>
                <a:spcPct val="90000"/>
              </a:lnSpc>
              <a:spcBef>
                <a:spcPct val="0"/>
              </a:spcBef>
              <a:spcAft>
                <a:spcPct val="35000"/>
              </a:spcAft>
            </a:pPr>
            <a:r>
              <a:rPr lang="en-US" sz="2100" dirty="0" smtClean="0">
                <a:solidFill>
                  <a:schemeClr val="tx1">
                    <a:lumMod val="50000"/>
                    <a:lumOff val="50000"/>
                  </a:schemeClr>
                </a:solidFill>
              </a:rPr>
              <a:t>Bio</a:t>
            </a:r>
          </a:p>
          <a:p>
            <a:r>
              <a:rPr lang="en-US" sz="1100" dirty="0"/>
              <a:t>Erin is a registered MSW social </a:t>
            </a:r>
            <a:r>
              <a:rPr lang="en-US" sz="1100" dirty="0" smtClean="0"/>
              <a:t>worker. </a:t>
            </a:r>
            <a:r>
              <a:rPr lang="en-US" sz="1100" dirty="0"/>
              <a:t>She has clinically worked </a:t>
            </a:r>
            <a:r>
              <a:rPr lang="en-US" sz="1100" dirty="0" smtClean="0"/>
              <a:t>in a number of areas of social work. She </a:t>
            </a:r>
            <a:r>
              <a:rPr lang="en-US" sz="1100" dirty="0"/>
              <a:t>has spent her career working with individuals, groups, and communities as an advocate, clinician, and resource to promote resiliency. </a:t>
            </a:r>
            <a:r>
              <a:rPr lang="en-US" sz="1100" dirty="0" smtClean="0"/>
              <a:t>Her holistic approaches center </a:t>
            </a:r>
            <a:r>
              <a:rPr lang="en-US" sz="1100" dirty="0"/>
              <a:t>on biological, psychological, social and spiritual assessment and intervention combined with theory and practice approaches that explore the reasons why individuals connect and disconnect relationally in their lives.  </a:t>
            </a:r>
          </a:p>
          <a:p>
            <a:r>
              <a:rPr lang="en-US" sz="1100" dirty="0" smtClean="0"/>
              <a:t>Erin </a:t>
            </a:r>
            <a:r>
              <a:rPr lang="en-US" sz="1100" dirty="0"/>
              <a:t>implemented </a:t>
            </a:r>
            <a:r>
              <a:rPr lang="en-US" sz="1100" dirty="0" smtClean="0"/>
              <a:t>the Veterinary </a:t>
            </a:r>
            <a:r>
              <a:rPr lang="en-US" sz="1100" dirty="0"/>
              <a:t>Social Work services at the University of Saskatchewan, Western College of Veterinary Medicine (</a:t>
            </a:r>
            <a:r>
              <a:rPr lang="en-US" sz="1100" dirty="0" smtClean="0"/>
              <a:t>WCVM). </a:t>
            </a:r>
            <a:r>
              <a:rPr lang="en-US" sz="1100" dirty="0"/>
              <a:t>S</a:t>
            </a:r>
            <a:r>
              <a:rPr lang="en-US" sz="1100" dirty="0" smtClean="0"/>
              <a:t>he provides services </a:t>
            </a:r>
            <a:r>
              <a:rPr lang="en-US" sz="1100" dirty="0"/>
              <a:t>to </a:t>
            </a:r>
            <a:r>
              <a:rPr lang="en-US" sz="1100" dirty="0" smtClean="0"/>
              <a:t>clients and resources </a:t>
            </a:r>
            <a:r>
              <a:rPr lang="en-US" sz="1100" dirty="0"/>
              <a:t>to staff, faculty, and students. </a:t>
            </a:r>
            <a:r>
              <a:rPr lang="en-US" sz="1100" dirty="0" smtClean="0"/>
              <a:t>She has </a:t>
            </a:r>
            <a:r>
              <a:rPr lang="en-US" sz="1100" dirty="0"/>
              <a:t>been active in the promotion of health, wellbeing, </a:t>
            </a:r>
            <a:r>
              <a:rPr lang="en-US" sz="1100" dirty="0" smtClean="0"/>
              <a:t>and self-care </a:t>
            </a:r>
            <a:r>
              <a:rPr lang="en-US" sz="1100" dirty="0"/>
              <a:t>strategies with </a:t>
            </a:r>
            <a:r>
              <a:rPr lang="en-US" sz="1100" dirty="0" smtClean="0"/>
              <a:t>veterinarians. </a:t>
            </a:r>
            <a:r>
              <a:rPr lang="en-US" sz="1100" dirty="0"/>
              <a:t>S</a:t>
            </a:r>
            <a:r>
              <a:rPr lang="en-US" sz="1100" dirty="0" smtClean="0"/>
              <a:t>he </a:t>
            </a:r>
            <a:r>
              <a:rPr lang="en-US" sz="1100" dirty="0"/>
              <a:t>has been providing resources to professional associations, animal protection agencies, and other groups who interact with human and animal </a:t>
            </a:r>
            <a:r>
              <a:rPr lang="en-US" sz="1100" dirty="0" smtClean="0"/>
              <a:t>relationships.</a:t>
            </a:r>
            <a:endParaRPr lang="en-US" sz="1050" dirty="0">
              <a:solidFill>
                <a:schemeClr val="tx1">
                  <a:lumMod val="50000"/>
                  <a:lumOff val="50000"/>
                </a:schemeClr>
              </a:solidFill>
            </a:endParaRP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en-US" sz="1050" b="1" dirty="0" smtClean="0">
                <a:solidFill>
                  <a:schemeClr val="tx1">
                    <a:lumMod val="50000"/>
                    <a:lumOff val="50000"/>
                  </a:schemeClr>
                </a:solidFill>
              </a:rPr>
              <a:t>Erin Wasson</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050" dirty="0">
                <a:solidFill>
                  <a:schemeClr val="tx1">
                    <a:lumMod val="50000"/>
                    <a:lumOff val="50000"/>
                  </a:schemeClr>
                </a:solidFill>
              </a:rPr>
              <a:t>erin.wasson@usask.ca</a:t>
            </a:r>
          </a:p>
          <a:p>
            <a:pPr lvl="0" defTabSz="933450">
              <a:lnSpc>
                <a:spcPct val="90000"/>
              </a:lnSpc>
              <a:spcBef>
                <a:spcPct val="0"/>
              </a:spcBef>
              <a:spcAft>
                <a:spcPct val="35000"/>
              </a:spcAft>
            </a:pPr>
            <a:r>
              <a:rPr lang="en-US" sz="1050" dirty="0" smtClean="0">
                <a:solidFill>
                  <a:schemeClr val="tx1">
                    <a:lumMod val="50000"/>
                    <a:lumOff val="50000"/>
                  </a:schemeClr>
                </a:solidFill>
              </a:rPr>
              <a:t>		               (O) 306-966-2852</a:t>
            </a:r>
            <a:endParaRPr lang="en-US" sz="1050" kern="1200" dirty="0">
              <a:solidFill>
                <a:schemeClr val="tx1">
                  <a:lumMod val="50000"/>
                  <a:lumOff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69" y="618048"/>
            <a:ext cx="2476188" cy="3626370"/>
          </a:xfrm>
          <a:prstGeom prst="rect">
            <a:avLst/>
          </a:prstGeom>
        </p:spPr>
      </p:pic>
    </p:spTree>
    <p:extLst>
      <p:ext uri="{BB962C8B-B14F-4D97-AF65-F5344CB8AC3E}">
        <p14:creationId xmlns:p14="http://schemas.microsoft.com/office/powerpoint/2010/main" val="748760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400" y="234865"/>
            <a:ext cx="3352354" cy="3753335"/>
          </a:xfrm>
          <a:prstGeom prst="rect">
            <a:avLst/>
          </a:prstGeom>
        </p:spPr>
        <p:txBody>
          <a:bodyPr wrap="square">
            <a:spAutoFit/>
          </a:bodyPr>
          <a:lstStyle/>
          <a:p>
            <a:r>
              <a:rPr lang="en-US" sz="2100" dirty="0" smtClean="0">
                <a:solidFill>
                  <a:schemeClr val="tx1">
                    <a:lumMod val="50000"/>
                    <a:lumOff val="50000"/>
                  </a:schemeClr>
                </a:solidFill>
              </a:rPr>
              <a:t>Bio</a:t>
            </a:r>
            <a:br>
              <a:rPr lang="en-US" sz="2100" dirty="0" smtClean="0">
                <a:solidFill>
                  <a:schemeClr val="tx1">
                    <a:lumMod val="50000"/>
                    <a:lumOff val="50000"/>
                  </a:schemeClr>
                </a:solidFill>
              </a:rPr>
            </a:br>
            <a:r>
              <a:rPr lang="en-US" sz="1100" dirty="0" smtClean="0">
                <a:solidFill>
                  <a:schemeClr val="tx1">
                    <a:lumMod val="50000"/>
                    <a:lumOff val="50000"/>
                  </a:schemeClr>
                </a:solidFill>
              </a:rPr>
              <a:t/>
            </a:r>
            <a:br>
              <a:rPr lang="en-US" sz="1100" dirty="0" smtClean="0">
                <a:solidFill>
                  <a:schemeClr val="tx1">
                    <a:lumMod val="50000"/>
                    <a:lumOff val="50000"/>
                  </a:schemeClr>
                </a:solidFill>
              </a:rPr>
            </a:br>
            <a:r>
              <a:rPr lang="en-US" sz="1100" dirty="0"/>
              <a:t>Dr. Chapman is a Licensed Psychologist and Director of Counseling and Wellness at the Utah State University Veterinary Medicine Program.  He also holds a position as Group Coordinator at the Utah State University Counseling Center.  Dr. Chapman has spent 3 years working with veterinary students and has focused on helping students find the balance and skills they need to succeed in their schooling and future profession.  Dr. Chapman provides counseling, coaching, workshops, didactic presentations, and assists other faculty in the teaching of courses related to Ethics and clinical communication skills.  </a:t>
            </a:r>
          </a:p>
          <a:p>
            <a:r>
              <a:rPr lang="en-US" sz="1100" dirty="0"/>
              <a:t> </a:t>
            </a:r>
          </a:p>
          <a:p>
            <a:r>
              <a:rPr lang="en-US" sz="1100" dirty="0"/>
              <a:t>Dr. Chapman received his Doctorate in Clinical Psychology from Brigham Young University.  He enjoys backpacking, hiking, boating, and going on adventures when he has the opportunity.  </a:t>
            </a:r>
          </a:p>
          <a:p>
            <a:pPr lvl="0" defTabSz="933450">
              <a:lnSpc>
                <a:spcPct val="90000"/>
              </a:lnSpc>
              <a:spcBef>
                <a:spcPct val="0"/>
              </a:spcBef>
              <a:spcAft>
                <a:spcPct val="35000"/>
              </a:spcAft>
            </a:pPr>
            <a:endParaRPr lang="en-US" sz="2100" dirty="0">
              <a:solidFill>
                <a:schemeClr val="tx1">
                  <a:lumMod val="50000"/>
                  <a:lumOff val="50000"/>
                </a:schemeClr>
              </a:solidFill>
            </a:endParaRP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en-US" sz="1050" b="1" dirty="0" smtClean="0">
                <a:solidFill>
                  <a:schemeClr val="tx1">
                    <a:lumMod val="50000"/>
                    <a:lumOff val="50000"/>
                  </a:schemeClr>
                </a:solidFill>
              </a:rPr>
              <a:t>Chris Chapman</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050" dirty="0">
                <a:solidFill>
                  <a:schemeClr val="tx1">
                    <a:lumMod val="50000"/>
                    <a:lumOff val="50000"/>
                  </a:schemeClr>
                </a:solidFill>
              </a:rPr>
              <a:t>chris.chapman@usu.edu</a:t>
            </a:r>
          </a:p>
          <a:p>
            <a:pPr lvl="0" defTabSz="933450">
              <a:lnSpc>
                <a:spcPct val="90000"/>
              </a:lnSpc>
              <a:spcBef>
                <a:spcPct val="0"/>
              </a:spcBef>
              <a:spcAft>
                <a:spcPct val="35000"/>
              </a:spcAft>
            </a:pPr>
            <a:r>
              <a:rPr lang="en-US" sz="1050" dirty="0" smtClean="0">
                <a:solidFill>
                  <a:schemeClr val="tx1">
                    <a:lumMod val="50000"/>
                    <a:lumOff val="50000"/>
                  </a:schemeClr>
                </a:solidFill>
              </a:rPr>
              <a:t>		               (O) 801-792-1459</a:t>
            </a:r>
            <a:endParaRPr lang="en-US" sz="1050" kern="1200" dirty="0">
              <a:solidFill>
                <a:schemeClr val="tx1">
                  <a:lumMod val="50000"/>
                  <a:lumOff val="50000"/>
                </a:schemeClr>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50" t="10499" r="248"/>
          <a:stretch/>
        </p:blipFill>
        <p:spPr>
          <a:xfrm>
            <a:off x="441082" y="679938"/>
            <a:ext cx="2829657" cy="3495544"/>
          </a:xfrm>
          <a:prstGeom prst="rect">
            <a:avLst/>
          </a:prstGeom>
        </p:spPr>
      </p:pic>
    </p:spTree>
    <p:extLst>
      <p:ext uri="{BB962C8B-B14F-4D97-AF65-F5344CB8AC3E}">
        <p14:creationId xmlns:p14="http://schemas.microsoft.com/office/powerpoint/2010/main" val="3087470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8" y="234866"/>
            <a:ext cx="3384768" cy="3032369"/>
          </a:xfrm>
          <a:prstGeom prst="rect">
            <a:avLst/>
          </a:prstGeom>
        </p:spPr>
        <p:txBody>
          <a:bodyPr wrap="square">
            <a:spAutoFit/>
          </a:bodyPr>
          <a:lstStyle/>
          <a:p>
            <a:pPr defTabSz="933450">
              <a:lnSpc>
                <a:spcPct val="90000"/>
              </a:lnSpc>
              <a:spcBef>
                <a:spcPct val="0"/>
              </a:spcBef>
              <a:spcAft>
                <a:spcPct val="35000"/>
              </a:spcAft>
            </a:pPr>
            <a:r>
              <a:rPr lang="en-US" sz="2100" dirty="0" smtClean="0">
                <a:solidFill>
                  <a:schemeClr val="tx1">
                    <a:lumMod val="50000"/>
                    <a:lumOff val="50000"/>
                  </a:schemeClr>
                </a:solidFill>
              </a:rPr>
              <a:t>Bio</a:t>
            </a:r>
            <a:br>
              <a:rPr lang="en-US" sz="2100" dirty="0" smtClean="0">
                <a:solidFill>
                  <a:schemeClr val="tx1">
                    <a:lumMod val="50000"/>
                    <a:lumOff val="50000"/>
                  </a:schemeClr>
                </a:solidFill>
              </a:rPr>
            </a:br>
            <a:r>
              <a:rPr lang="en-US" sz="1200" dirty="0" smtClean="0">
                <a:solidFill>
                  <a:schemeClr val="tx1">
                    <a:lumMod val="50000"/>
                    <a:lumOff val="50000"/>
                  </a:schemeClr>
                </a:solidFill>
              </a:rPr>
              <a:t/>
            </a:r>
            <a:br>
              <a:rPr lang="en-US" sz="1200" dirty="0" smtClean="0">
                <a:solidFill>
                  <a:schemeClr val="tx1">
                    <a:lumMod val="50000"/>
                    <a:lumOff val="50000"/>
                  </a:schemeClr>
                </a:solidFill>
              </a:rPr>
            </a:br>
            <a:r>
              <a:rPr lang="en-US" sz="1100" dirty="0"/>
              <a:t>Dr. Luana Nan, is a psychologist licensed to practice in Indiana and Illinois. Much of her training and professional experience has been in working with college students. Dr. Nan joined the Purdue College of Veterinary College in 2013, and has been providing counseling and wellness services to veterinary students, interns and residents since then. Dr. Nan has a passion for supporting students while they navigate a very demanding program in a way that promotes their success, personal growth and well-being. She is also very committed to contributing to building a diverse and inclusive professional culture that recognizes and honors the symbiosis between professional excellence and personal wellness. </a:t>
            </a:r>
          </a:p>
          <a:p>
            <a:pPr lvl="0" defTabSz="933450">
              <a:lnSpc>
                <a:spcPct val="90000"/>
              </a:lnSpc>
              <a:spcBef>
                <a:spcPct val="0"/>
              </a:spcBef>
              <a:spcAft>
                <a:spcPct val="35000"/>
              </a:spcAft>
            </a:pPr>
            <a:endParaRPr lang="en-US" sz="2100" dirty="0">
              <a:solidFill>
                <a:schemeClr val="tx1">
                  <a:lumMod val="50000"/>
                  <a:lumOff val="50000"/>
                </a:schemeClr>
              </a:solidFill>
            </a:endParaRP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050" b="1" dirty="0" smtClean="0">
                <a:solidFill>
                  <a:schemeClr val="tx1">
                    <a:lumMod val="50000"/>
                    <a:lumOff val="50000"/>
                  </a:schemeClr>
                </a:solidFill>
              </a:rPr>
              <a:t>Luana Nan</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nanl@purdue.edu</a:t>
            </a:r>
            <a:endParaRPr lang="en-US" sz="1050" dirty="0">
              <a:solidFill>
                <a:schemeClr val="tx1">
                  <a:lumMod val="50000"/>
                  <a:lumOff val="50000"/>
                </a:schemeClr>
              </a:solidFill>
            </a:endParaRPr>
          </a:p>
          <a:p>
            <a:pPr lvl="0" defTabSz="933450">
              <a:lnSpc>
                <a:spcPct val="90000"/>
              </a:lnSpc>
              <a:spcBef>
                <a:spcPct val="0"/>
              </a:spcBef>
              <a:spcAft>
                <a:spcPct val="35000"/>
              </a:spcAft>
            </a:pPr>
            <a:r>
              <a:rPr lang="en-US" sz="1050" dirty="0" smtClean="0">
                <a:solidFill>
                  <a:schemeClr val="tx1">
                    <a:lumMod val="50000"/>
                    <a:lumOff val="50000"/>
                  </a:schemeClr>
                </a:solidFill>
              </a:rPr>
              <a:t>		               (O) 765-494-7893</a:t>
            </a:r>
            <a:endParaRPr lang="en-US" sz="1050" kern="1200" dirty="0">
              <a:solidFill>
                <a:schemeClr val="tx1">
                  <a:lumMod val="50000"/>
                  <a:lumOff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369" y="427361"/>
            <a:ext cx="2945499" cy="3956380"/>
          </a:xfrm>
          <a:prstGeom prst="rect">
            <a:avLst/>
          </a:prstGeom>
        </p:spPr>
      </p:pic>
    </p:spTree>
    <p:extLst>
      <p:ext uri="{BB962C8B-B14F-4D97-AF65-F5344CB8AC3E}">
        <p14:creationId xmlns:p14="http://schemas.microsoft.com/office/powerpoint/2010/main" val="566282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8" y="234866"/>
            <a:ext cx="535724" cy="383182"/>
          </a:xfrm>
          <a:prstGeom prst="rect">
            <a:avLst/>
          </a:prstGeom>
        </p:spPr>
        <p:txBody>
          <a:bodyPr wrap="none">
            <a:spAutoFit/>
          </a:bodyPr>
          <a:lstStyle/>
          <a:p>
            <a:pPr lvl="0" defTabSz="933450">
              <a:lnSpc>
                <a:spcPct val="90000"/>
              </a:lnSpc>
              <a:spcBef>
                <a:spcPct val="0"/>
              </a:spcBef>
              <a:spcAft>
                <a:spcPct val="35000"/>
              </a:spcAft>
            </a:pPr>
            <a:r>
              <a:rPr lang="en-US" sz="2100" dirty="0">
                <a:solidFill>
                  <a:schemeClr val="tx1">
                    <a:lumMod val="50000"/>
                    <a:lumOff val="50000"/>
                  </a:schemeClr>
                </a:solidFill>
              </a:rPr>
              <a:t>Bio</a:t>
            </a: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050" b="1" dirty="0" smtClean="0">
                <a:solidFill>
                  <a:schemeClr val="tx1">
                    <a:lumMod val="50000"/>
                    <a:lumOff val="50000"/>
                  </a:schemeClr>
                </a:solidFill>
              </a:rPr>
              <a:t>Name</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050" kern="1200" dirty="0" err="1" smtClean="0">
                <a:solidFill>
                  <a:schemeClr val="tx1">
                    <a:lumMod val="50000"/>
                    <a:lumOff val="50000"/>
                  </a:schemeClr>
                </a:solidFill>
                <a:hlinkClick r:id="rId2"/>
              </a:rPr>
              <a:t>email@xxxx</a:t>
            </a:r>
            <a:r>
              <a:rPr lang="en-US" sz="1050" dirty="0" err="1" smtClean="0">
                <a:solidFill>
                  <a:schemeClr val="tx1">
                    <a:lumMod val="50000"/>
                    <a:lumOff val="50000"/>
                  </a:schemeClr>
                </a:solidFill>
                <a:hlinkClick r:id="rId2"/>
              </a:rPr>
              <a:t>.xxx</a:t>
            </a:r>
            <a:r>
              <a:rPr lang="en-US" sz="1050" dirty="0" smtClean="0">
                <a:solidFill>
                  <a:schemeClr val="tx1">
                    <a:lumMod val="50000"/>
                    <a:lumOff val="50000"/>
                  </a:schemeClr>
                </a:solidFill>
              </a:rPr>
              <a:t> </a:t>
            </a:r>
            <a:endParaRPr lang="en-US" sz="1050" dirty="0">
              <a:solidFill>
                <a:schemeClr val="tx1">
                  <a:lumMod val="50000"/>
                  <a:lumOff val="50000"/>
                </a:schemeClr>
              </a:solidFill>
            </a:endParaRPr>
          </a:p>
          <a:p>
            <a:pPr lvl="0" defTabSz="933450">
              <a:lnSpc>
                <a:spcPct val="90000"/>
              </a:lnSpc>
              <a:spcBef>
                <a:spcPct val="0"/>
              </a:spcBef>
              <a:spcAft>
                <a:spcPct val="35000"/>
              </a:spcAft>
            </a:pPr>
            <a:r>
              <a:rPr lang="en-US" sz="1050" dirty="0" smtClean="0">
                <a:solidFill>
                  <a:schemeClr val="tx1">
                    <a:lumMod val="50000"/>
                    <a:lumOff val="50000"/>
                  </a:schemeClr>
                </a:solidFill>
              </a:rPr>
              <a:t>		               (O) XXX-XXX-XXXX</a:t>
            </a:r>
            <a:endParaRPr lang="en-US" sz="1050" kern="1200" dirty="0">
              <a:solidFill>
                <a:schemeClr val="tx1">
                  <a:lumMod val="50000"/>
                  <a:lumOff val="50000"/>
                </a:schemeClr>
              </a:solidFill>
            </a:endParaRPr>
          </a:p>
        </p:txBody>
      </p:sp>
    </p:spTree>
    <p:extLst>
      <p:ext uri="{BB962C8B-B14F-4D97-AF65-F5344CB8AC3E}">
        <p14:creationId xmlns:p14="http://schemas.microsoft.com/office/powerpoint/2010/main" val="3686445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8" y="234866"/>
            <a:ext cx="535724" cy="383182"/>
          </a:xfrm>
          <a:prstGeom prst="rect">
            <a:avLst/>
          </a:prstGeom>
        </p:spPr>
        <p:txBody>
          <a:bodyPr wrap="none">
            <a:spAutoFit/>
          </a:bodyPr>
          <a:lstStyle/>
          <a:p>
            <a:pPr lvl="0" defTabSz="933450">
              <a:lnSpc>
                <a:spcPct val="90000"/>
              </a:lnSpc>
              <a:spcBef>
                <a:spcPct val="0"/>
              </a:spcBef>
              <a:spcAft>
                <a:spcPct val="35000"/>
              </a:spcAft>
            </a:pPr>
            <a:r>
              <a:rPr lang="en-US" sz="2100" dirty="0">
                <a:solidFill>
                  <a:schemeClr val="tx1">
                    <a:lumMod val="50000"/>
                    <a:lumOff val="50000"/>
                  </a:schemeClr>
                </a:solidFill>
              </a:rPr>
              <a:t>Bio</a:t>
            </a: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050" b="1" dirty="0" smtClean="0">
                <a:solidFill>
                  <a:schemeClr val="tx1">
                    <a:lumMod val="50000"/>
                    <a:lumOff val="50000"/>
                  </a:schemeClr>
                </a:solidFill>
              </a:rPr>
              <a:t>Name</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050" kern="1200" dirty="0" err="1" smtClean="0">
                <a:solidFill>
                  <a:schemeClr val="tx1">
                    <a:lumMod val="50000"/>
                    <a:lumOff val="50000"/>
                  </a:schemeClr>
                </a:solidFill>
                <a:hlinkClick r:id="rId2"/>
              </a:rPr>
              <a:t>email@xxxx</a:t>
            </a:r>
            <a:r>
              <a:rPr lang="en-US" sz="1050" dirty="0" err="1" smtClean="0">
                <a:solidFill>
                  <a:schemeClr val="tx1">
                    <a:lumMod val="50000"/>
                    <a:lumOff val="50000"/>
                  </a:schemeClr>
                </a:solidFill>
                <a:hlinkClick r:id="rId2"/>
              </a:rPr>
              <a:t>.xxx</a:t>
            </a:r>
            <a:r>
              <a:rPr lang="en-US" sz="1050" dirty="0" smtClean="0">
                <a:solidFill>
                  <a:schemeClr val="tx1">
                    <a:lumMod val="50000"/>
                    <a:lumOff val="50000"/>
                  </a:schemeClr>
                </a:solidFill>
              </a:rPr>
              <a:t> </a:t>
            </a:r>
            <a:endParaRPr lang="en-US" sz="1050" dirty="0">
              <a:solidFill>
                <a:schemeClr val="tx1">
                  <a:lumMod val="50000"/>
                  <a:lumOff val="50000"/>
                </a:schemeClr>
              </a:solidFill>
            </a:endParaRPr>
          </a:p>
          <a:p>
            <a:pPr lvl="0" defTabSz="933450">
              <a:lnSpc>
                <a:spcPct val="90000"/>
              </a:lnSpc>
              <a:spcBef>
                <a:spcPct val="0"/>
              </a:spcBef>
              <a:spcAft>
                <a:spcPct val="35000"/>
              </a:spcAft>
            </a:pPr>
            <a:r>
              <a:rPr lang="en-US" sz="1050" dirty="0" smtClean="0">
                <a:solidFill>
                  <a:schemeClr val="tx1">
                    <a:lumMod val="50000"/>
                    <a:lumOff val="50000"/>
                  </a:schemeClr>
                </a:solidFill>
              </a:rPr>
              <a:t>		               (O) XXX-XXX-XXXX</a:t>
            </a:r>
            <a:endParaRPr lang="en-US" sz="1050" kern="1200" dirty="0">
              <a:solidFill>
                <a:schemeClr val="tx1">
                  <a:lumMod val="50000"/>
                  <a:lumOff val="50000"/>
                </a:schemeClr>
              </a:solidFill>
            </a:endParaRPr>
          </a:p>
        </p:txBody>
      </p:sp>
    </p:spTree>
    <p:extLst>
      <p:ext uri="{BB962C8B-B14F-4D97-AF65-F5344CB8AC3E}">
        <p14:creationId xmlns:p14="http://schemas.microsoft.com/office/powerpoint/2010/main" val="2209068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7420" y="217022"/>
            <a:ext cx="6205808" cy="4613162"/>
          </a:xfrm>
        </p:spPr>
        <p:txBody>
          <a:bodyPr>
            <a:normAutofit/>
          </a:bodyPr>
          <a:lstStyle/>
          <a:p>
            <a:r>
              <a:rPr lang="en-US" sz="1600" b="1" dirty="0" smtClean="0">
                <a:latin typeface="Calibri" panose="020F0502020204030204" pitchFamily="34" charset="0"/>
              </a:rPr>
              <a:t>Why? </a:t>
            </a:r>
          </a:p>
          <a:p>
            <a:r>
              <a:rPr lang="en-US" b="1" dirty="0"/>
              <a:t> </a:t>
            </a:r>
            <a:r>
              <a:rPr lang="en-US" b="1" dirty="0" smtClean="0"/>
              <a:t>  </a:t>
            </a:r>
            <a:r>
              <a:rPr lang="en-US" sz="1400" b="1" dirty="0" smtClean="0"/>
              <a:t> </a:t>
            </a:r>
            <a:r>
              <a:rPr lang="en-US" sz="1400" dirty="0" smtClean="0">
                <a:solidFill>
                  <a:schemeClr val="tx1"/>
                </a:solidFill>
                <a:latin typeface="Calibri" panose="020F0502020204030204" pitchFamily="34" charset="0"/>
              </a:rPr>
              <a:t>At </a:t>
            </a:r>
            <a:r>
              <a:rPr lang="en-US" sz="1400" dirty="0">
                <a:solidFill>
                  <a:schemeClr val="tx1"/>
                </a:solidFill>
                <a:latin typeface="Calibri" panose="020F0502020204030204" pitchFamily="34" charset="0"/>
              </a:rPr>
              <a:t>a time when health and wellness is a topic at the forefront of veterinary medicine, it’s more important than ever that veterinary mental health professionals are included in health, wellness, curriculum, career, and other related discussions at local, state, and national levels within the veterinary profession.</a:t>
            </a:r>
          </a:p>
          <a:p>
            <a:r>
              <a:rPr lang="en-US" sz="1400" dirty="0">
                <a:solidFill>
                  <a:schemeClr val="tx1"/>
                </a:solidFill>
                <a:latin typeface="Calibri" panose="020F0502020204030204" pitchFamily="34" charset="0"/>
              </a:rPr>
              <a:t>Immediately following the inaugural Think Tank, every effort was made to locate the names and contact information of veterinary mental health professional employed by CVMs and to share minutes from the Think Tank meeting. (Our guess is we still have names that we have not identified).  </a:t>
            </a:r>
          </a:p>
          <a:p>
            <a:r>
              <a:rPr lang="en-US" sz="1400" dirty="0">
                <a:solidFill>
                  <a:schemeClr val="tx1"/>
                </a:solidFill>
                <a:latin typeface="Calibri" panose="020F0502020204030204" pitchFamily="34" charset="0"/>
              </a:rPr>
              <a:t>By coming together to identify a shared vision and focus united efforts on the wellbeing of those entering and/or working in the field of veterinary medicine, we can contribute to a more resilient and resourceful profession and a more robust identity as experts in our field.  We can spend less time continuously reinventing the wheel, and more time partnering in a meaningful way with the population we serve and support.  </a:t>
            </a:r>
          </a:p>
          <a:p>
            <a:endParaRPr lang="en-US" dirty="0"/>
          </a:p>
        </p:txBody>
      </p:sp>
    </p:spTree>
    <p:extLst>
      <p:ext uri="{BB962C8B-B14F-4D97-AF65-F5344CB8AC3E}">
        <p14:creationId xmlns:p14="http://schemas.microsoft.com/office/powerpoint/2010/main" val="4115826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8" y="234866"/>
            <a:ext cx="535724" cy="383182"/>
          </a:xfrm>
          <a:prstGeom prst="rect">
            <a:avLst/>
          </a:prstGeom>
        </p:spPr>
        <p:txBody>
          <a:bodyPr wrap="none">
            <a:spAutoFit/>
          </a:bodyPr>
          <a:lstStyle/>
          <a:p>
            <a:pPr lvl="0" defTabSz="933450">
              <a:lnSpc>
                <a:spcPct val="90000"/>
              </a:lnSpc>
              <a:spcBef>
                <a:spcPct val="0"/>
              </a:spcBef>
              <a:spcAft>
                <a:spcPct val="35000"/>
              </a:spcAft>
            </a:pPr>
            <a:r>
              <a:rPr lang="en-US" sz="2100" dirty="0">
                <a:solidFill>
                  <a:schemeClr val="tx1">
                    <a:lumMod val="50000"/>
                    <a:lumOff val="50000"/>
                  </a:schemeClr>
                </a:solidFill>
              </a:rPr>
              <a:t>Bio</a:t>
            </a: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050" b="1" dirty="0" smtClean="0">
                <a:solidFill>
                  <a:schemeClr val="tx1">
                    <a:lumMod val="50000"/>
                    <a:lumOff val="50000"/>
                  </a:schemeClr>
                </a:solidFill>
              </a:rPr>
              <a:t>Name</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050" kern="1200" dirty="0" err="1" smtClean="0">
                <a:solidFill>
                  <a:schemeClr val="tx1">
                    <a:lumMod val="50000"/>
                    <a:lumOff val="50000"/>
                  </a:schemeClr>
                </a:solidFill>
                <a:hlinkClick r:id="rId2"/>
              </a:rPr>
              <a:t>email@xxxx</a:t>
            </a:r>
            <a:r>
              <a:rPr lang="en-US" sz="1050" dirty="0" err="1" smtClean="0">
                <a:solidFill>
                  <a:schemeClr val="tx1">
                    <a:lumMod val="50000"/>
                    <a:lumOff val="50000"/>
                  </a:schemeClr>
                </a:solidFill>
                <a:hlinkClick r:id="rId2"/>
              </a:rPr>
              <a:t>.xxx</a:t>
            </a:r>
            <a:r>
              <a:rPr lang="en-US" sz="1050" dirty="0" smtClean="0">
                <a:solidFill>
                  <a:schemeClr val="tx1">
                    <a:lumMod val="50000"/>
                    <a:lumOff val="50000"/>
                  </a:schemeClr>
                </a:solidFill>
              </a:rPr>
              <a:t> </a:t>
            </a:r>
            <a:endParaRPr lang="en-US" sz="1050" dirty="0">
              <a:solidFill>
                <a:schemeClr val="tx1">
                  <a:lumMod val="50000"/>
                  <a:lumOff val="50000"/>
                </a:schemeClr>
              </a:solidFill>
            </a:endParaRPr>
          </a:p>
          <a:p>
            <a:pPr lvl="0" defTabSz="933450">
              <a:lnSpc>
                <a:spcPct val="90000"/>
              </a:lnSpc>
              <a:spcBef>
                <a:spcPct val="0"/>
              </a:spcBef>
              <a:spcAft>
                <a:spcPct val="35000"/>
              </a:spcAft>
            </a:pPr>
            <a:r>
              <a:rPr lang="en-US" sz="1050" dirty="0" smtClean="0">
                <a:solidFill>
                  <a:schemeClr val="tx1">
                    <a:lumMod val="50000"/>
                    <a:lumOff val="50000"/>
                  </a:schemeClr>
                </a:solidFill>
              </a:rPr>
              <a:t>		               (O) XXX-XXX-XXXX</a:t>
            </a:r>
            <a:endParaRPr lang="en-US" sz="1050" kern="1200" dirty="0">
              <a:solidFill>
                <a:schemeClr val="tx1">
                  <a:lumMod val="50000"/>
                  <a:lumOff val="50000"/>
                </a:schemeClr>
              </a:solidFill>
            </a:endParaRPr>
          </a:p>
        </p:txBody>
      </p:sp>
    </p:spTree>
    <p:extLst>
      <p:ext uri="{BB962C8B-B14F-4D97-AF65-F5344CB8AC3E}">
        <p14:creationId xmlns:p14="http://schemas.microsoft.com/office/powerpoint/2010/main" val="20814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8" y="234866"/>
            <a:ext cx="535724" cy="383182"/>
          </a:xfrm>
          <a:prstGeom prst="rect">
            <a:avLst/>
          </a:prstGeom>
        </p:spPr>
        <p:txBody>
          <a:bodyPr wrap="none">
            <a:spAutoFit/>
          </a:bodyPr>
          <a:lstStyle/>
          <a:p>
            <a:pPr lvl="0" defTabSz="933450">
              <a:lnSpc>
                <a:spcPct val="90000"/>
              </a:lnSpc>
              <a:spcBef>
                <a:spcPct val="0"/>
              </a:spcBef>
              <a:spcAft>
                <a:spcPct val="35000"/>
              </a:spcAft>
            </a:pPr>
            <a:r>
              <a:rPr lang="en-US" sz="2100" dirty="0">
                <a:solidFill>
                  <a:schemeClr val="tx1">
                    <a:lumMod val="50000"/>
                    <a:lumOff val="50000"/>
                  </a:schemeClr>
                </a:solidFill>
              </a:rPr>
              <a:t>Bio</a:t>
            </a: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050" b="1" dirty="0" smtClean="0">
                <a:solidFill>
                  <a:schemeClr val="tx1">
                    <a:lumMod val="50000"/>
                    <a:lumOff val="50000"/>
                  </a:schemeClr>
                </a:solidFill>
              </a:rPr>
              <a:t>Name</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050" kern="1200" dirty="0" err="1" smtClean="0">
                <a:solidFill>
                  <a:schemeClr val="tx1">
                    <a:lumMod val="50000"/>
                    <a:lumOff val="50000"/>
                  </a:schemeClr>
                </a:solidFill>
                <a:hlinkClick r:id="rId2"/>
              </a:rPr>
              <a:t>email@xxxx</a:t>
            </a:r>
            <a:r>
              <a:rPr lang="en-US" sz="1050" dirty="0" err="1" smtClean="0">
                <a:solidFill>
                  <a:schemeClr val="tx1">
                    <a:lumMod val="50000"/>
                    <a:lumOff val="50000"/>
                  </a:schemeClr>
                </a:solidFill>
                <a:hlinkClick r:id="rId2"/>
              </a:rPr>
              <a:t>.xxx</a:t>
            </a:r>
            <a:r>
              <a:rPr lang="en-US" sz="1050" dirty="0" smtClean="0">
                <a:solidFill>
                  <a:schemeClr val="tx1">
                    <a:lumMod val="50000"/>
                    <a:lumOff val="50000"/>
                  </a:schemeClr>
                </a:solidFill>
              </a:rPr>
              <a:t> </a:t>
            </a:r>
            <a:endParaRPr lang="en-US" sz="1050" dirty="0">
              <a:solidFill>
                <a:schemeClr val="tx1">
                  <a:lumMod val="50000"/>
                  <a:lumOff val="50000"/>
                </a:schemeClr>
              </a:solidFill>
            </a:endParaRPr>
          </a:p>
          <a:p>
            <a:pPr lvl="0" defTabSz="933450">
              <a:lnSpc>
                <a:spcPct val="90000"/>
              </a:lnSpc>
              <a:spcBef>
                <a:spcPct val="0"/>
              </a:spcBef>
              <a:spcAft>
                <a:spcPct val="35000"/>
              </a:spcAft>
            </a:pPr>
            <a:r>
              <a:rPr lang="en-US" sz="1050" dirty="0" smtClean="0">
                <a:solidFill>
                  <a:schemeClr val="tx1">
                    <a:lumMod val="50000"/>
                    <a:lumOff val="50000"/>
                  </a:schemeClr>
                </a:solidFill>
              </a:rPr>
              <a:t>		               (O) XXX-XXX-XXXX</a:t>
            </a:r>
            <a:endParaRPr lang="en-US" sz="1050" kern="1200" dirty="0">
              <a:solidFill>
                <a:schemeClr val="tx1">
                  <a:lumMod val="50000"/>
                  <a:lumOff val="50000"/>
                </a:schemeClr>
              </a:solidFill>
            </a:endParaRPr>
          </a:p>
        </p:txBody>
      </p:sp>
    </p:spTree>
    <p:extLst>
      <p:ext uri="{BB962C8B-B14F-4D97-AF65-F5344CB8AC3E}">
        <p14:creationId xmlns:p14="http://schemas.microsoft.com/office/powerpoint/2010/main" val="1131003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subTitle" idx="1"/>
          </p:nvPr>
        </p:nvSpPr>
        <p:spPr>
          <a:xfrm>
            <a:off x="818935" y="282297"/>
            <a:ext cx="6152020" cy="2697571"/>
          </a:xfrm>
        </p:spPr>
        <p:txBody>
          <a:bodyPr>
            <a:normAutofit/>
          </a:bodyPr>
          <a:lstStyle/>
          <a:p>
            <a:r>
              <a:rPr lang="en-US" sz="1600" b="1" dirty="0" smtClean="0">
                <a:latin typeface="Calibri" panose="020F0502020204030204" pitchFamily="34" charset="0"/>
              </a:rPr>
              <a:t>What? </a:t>
            </a:r>
          </a:p>
          <a:p>
            <a:r>
              <a:rPr lang="en-US" b="1" dirty="0"/>
              <a:t> </a:t>
            </a:r>
            <a:r>
              <a:rPr lang="en-US" b="1" dirty="0" smtClean="0"/>
              <a:t>   </a:t>
            </a:r>
            <a:r>
              <a:rPr lang="en-US" sz="1400" dirty="0" smtClean="0">
                <a:solidFill>
                  <a:schemeClr val="tx1"/>
                </a:solidFill>
                <a:latin typeface="Calibri" panose="020F0502020204030204" pitchFamily="34" charset="0"/>
              </a:rPr>
              <a:t>We </a:t>
            </a:r>
            <a:r>
              <a:rPr lang="en-US" sz="1400" dirty="0">
                <a:solidFill>
                  <a:schemeClr val="tx1"/>
                </a:solidFill>
                <a:latin typeface="Calibri" panose="020F0502020204030204" pitchFamily="34" charset="0"/>
              </a:rPr>
              <a:t>are inviting </a:t>
            </a:r>
            <a:r>
              <a:rPr lang="en-US" sz="1400" b="1" dirty="0">
                <a:solidFill>
                  <a:schemeClr val="tx1"/>
                </a:solidFill>
                <a:latin typeface="Calibri" panose="020F0502020204030204" pitchFamily="34" charset="0"/>
              </a:rPr>
              <a:t>all </a:t>
            </a:r>
            <a:r>
              <a:rPr lang="en-US" sz="1400" dirty="0">
                <a:solidFill>
                  <a:schemeClr val="tx1"/>
                </a:solidFill>
                <a:latin typeface="Calibri" panose="020F0502020204030204" pitchFamily="34" charset="0"/>
              </a:rPr>
              <a:t>mental health professionals who work in CVMs to actively participate in Think Tank 2.0. We will share the outcomes of the inaugural Think Tank so that we are all starting from the same baseline and then engage in collaborative discussions toward forming a clear professional identity, vision, goals and objectives, explore common challenges and opportunities, brainstorm effective models of care, and consider how best to contribute our experience and expertise to local, state and national conversations on veterinary wellbeing. </a:t>
            </a:r>
          </a:p>
        </p:txBody>
      </p:sp>
    </p:spTree>
    <p:extLst>
      <p:ext uri="{BB962C8B-B14F-4D97-AF65-F5344CB8AC3E}">
        <p14:creationId xmlns:p14="http://schemas.microsoft.com/office/powerpoint/2010/main" val="912204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6" y="4109593"/>
            <a:ext cx="3479272" cy="722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smtClean="0">
                <a:solidFill>
                  <a:schemeClr val="tx1">
                    <a:lumMod val="50000"/>
                    <a:lumOff val="50000"/>
                  </a:schemeClr>
                </a:solidFill>
              </a:rPr>
              <a:t>Kayla H. </a:t>
            </a:r>
            <a:r>
              <a:rPr lang="en-US" sz="1200" b="1" dirty="0" err="1" smtClean="0">
                <a:solidFill>
                  <a:schemeClr val="tx1">
                    <a:lumMod val="50000"/>
                    <a:lumOff val="50000"/>
                  </a:schemeClr>
                </a:solidFill>
              </a:rPr>
              <a:t>Baudoin</a:t>
            </a:r>
            <a:r>
              <a:rPr lang="en-US" sz="1200" b="1" dirty="0" smtClean="0">
                <a:solidFill>
                  <a:schemeClr val="tx1">
                    <a:lumMod val="50000"/>
                    <a:lumOff val="50000"/>
                  </a:schemeClr>
                </a:solidFill>
              </a:rPr>
              <a:t>, LMSW</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kern="1200" dirty="0" smtClean="0">
                <a:solidFill>
                  <a:schemeClr val="tx1">
                    <a:lumMod val="50000"/>
                    <a:lumOff val="50000"/>
                  </a:schemeClr>
                </a:solidFill>
              </a:rPr>
              <a:t>kholla1@lsu.edu</a:t>
            </a:r>
            <a:endParaRPr lang="en-US" sz="1100" dirty="0" smtClean="0">
              <a:solidFill>
                <a:schemeClr val="tx1">
                  <a:lumMod val="50000"/>
                  <a:lumOff val="50000"/>
                </a:schemeClr>
              </a:solidFill>
            </a:endParaRPr>
          </a:p>
          <a:p>
            <a:pPr lvl="0" algn="l" defTabSz="933450">
              <a:lnSpc>
                <a:spcPct val="90000"/>
              </a:lnSpc>
              <a:spcBef>
                <a:spcPct val="0"/>
              </a:spcBef>
              <a:spcAft>
                <a:spcPct val="35000"/>
              </a:spcAft>
            </a:pPr>
            <a:r>
              <a:rPr lang="en-US" sz="1100" dirty="0" smtClean="0">
                <a:solidFill>
                  <a:schemeClr val="tx1">
                    <a:lumMod val="50000"/>
                    <a:lumOff val="50000"/>
                  </a:schemeClr>
                </a:solidFill>
              </a:rPr>
              <a:t> 		             (O) 225-578-9537</a:t>
            </a:r>
            <a:endParaRPr lang="en-US" sz="1100" kern="1200" dirty="0">
              <a:solidFill>
                <a:schemeClr val="tx1">
                  <a:lumMod val="50000"/>
                  <a:lumOff val="50000"/>
                </a:schemeClr>
              </a:solidFill>
            </a:endParaRPr>
          </a:p>
        </p:txBody>
      </p:sp>
      <p:sp>
        <p:nvSpPr>
          <p:cNvPr id="4" name="Rounded Rectangle 4"/>
          <p:cNvSpPr/>
          <p:nvPr/>
        </p:nvSpPr>
        <p:spPr>
          <a:xfrm>
            <a:off x="3907647" y="214743"/>
            <a:ext cx="3415501" cy="31154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pPr marL="0" lvl="1" defTabSz="711200">
              <a:lnSpc>
                <a:spcPct val="90000"/>
              </a:lnSpc>
              <a:spcBef>
                <a:spcPct val="0"/>
              </a:spcBef>
              <a:spcAft>
                <a:spcPct val="15000"/>
              </a:spcAft>
            </a:pPr>
            <a:r>
              <a:rPr lang="en-US" sz="1150" dirty="0">
                <a:solidFill>
                  <a:schemeClr val="tx1"/>
                </a:solidFill>
              </a:rPr>
              <a:t>Kayla H. </a:t>
            </a:r>
            <a:r>
              <a:rPr lang="en-US" sz="1150" dirty="0" err="1">
                <a:solidFill>
                  <a:schemeClr val="tx1"/>
                </a:solidFill>
              </a:rPr>
              <a:t>Baudoin</a:t>
            </a:r>
            <a:r>
              <a:rPr lang="en-US" sz="1150" dirty="0">
                <a:solidFill>
                  <a:schemeClr val="tx1"/>
                </a:solidFill>
              </a:rPr>
              <a:t>, LMSW, is an Academic Coordinator in the Office of Veterinary Education and Student Affairs at the Louisiana State University College of Veterinary Medicine. In 2010, she completed a B.S. in Psychology followed by a Master of Social Work in 2013, both at Louisiana State University. Mrs. </a:t>
            </a:r>
            <a:r>
              <a:rPr lang="en-US" sz="1150" dirty="0" err="1">
                <a:solidFill>
                  <a:schemeClr val="tx1"/>
                </a:solidFill>
              </a:rPr>
              <a:t>Baudoin</a:t>
            </a:r>
            <a:r>
              <a:rPr lang="en-US" sz="1150" dirty="0">
                <a:solidFill>
                  <a:schemeClr val="tx1"/>
                </a:solidFill>
              </a:rPr>
              <a:t> has obtained a Certificate in Gerontology and a Certificate Parenting Education for Parent Educators. Since 2014, Mrs. </a:t>
            </a:r>
            <a:r>
              <a:rPr lang="en-US" sz="1150" dirty="0" err="1">
                <a:solidFill>
                  <a:schemeClr val="tx1"/>
                </a:solidFill>
              </a:rPr>
              <a:t>Baudoin</a:t>
            </a:r>
            <a:r>
              <a:rPr lang="en-US" sz="1150" dirty="0">
                <a:solidFill>
                  <a:schemeClr val="tx1"/>
                </a:solidFill>
              </a:rPr>
              <a:t> has provided counseling and referral services for veterinary students, staff, and faculty. In addition, she pairs with the LSU School of Social Work mentoring current student interns and the LSU Lighthouse program to provide interpersonal violence prevention, advocacy, and support to the LSU campus community. Mrs. </a:t>
            </a:r>
            <a:r>
              <a:rPr lang="en-US" sz="1150" dirty="0" err="1">
                <a:solidFill>
                  <a:schemeClr val="tx1"/>
                </a:solidFill>
              </a:rPr>
              <a:t>Baudoin</a:t>
            </a:r>
            <a:r>
              <a:rPr lang="en-US" sz="1150" dirty="0">
                <a:solidFill>
                  <a:schemeClr val="tx1"/>
                </a:solidFill>
              </a:rPr>
              <a:t> does have a passion for research and continues to stay in contact with the LSU Life Course and Aging Center </a:t>
            </a:r>
            <a:r>
              <a:rPr lang="en-US" sz="1200" dirty="0">
                <a:solidFill>
                  <a:schemeClr val="tx1"/>
                </a:solidFill>
              </a:rPr>
              <a:t>through publications and poster presentations. </a:t>
            </a:r>
            <a:endParaRPr lang="en-US" sz="1200" kern="1200" dirty="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259" y="829235"/>
            <a:ext cx="2563906" cy="3204882"/>
          </a:xfrm>
          <a:prstGeom prst="rect">
            <a:avLst/>
          </a:prstGeom>
        </p:spPr>
      </p:pic>
    </p:spTree>
    <p:extLst>
      <p:ext uri="{BB962C8B-B14F-4D97-AF65-F5344CB8AC3E}">
        <p14:creationId xmlns:p14="http://schemas.microsoft.com/office/powerpoint/2010/main" val="1493074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43505" y="4100981"/>
            <a:ext cx="3415502" cy="704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1200" b="1" kern="1200" dirty="0" smtClean="0">
                <a:solidFill>
                  <a:schemeClr val="tx1">
                    <a:lumMod val="50000"/>
                    <a:lumOff val="50000"/>
                  </a:schemeClr>
                </a:solidFill>
              </a:rPr>
              <a:t>Jen Brandt, MSW, PhD</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kern="1200" dirty="0" smtClean="0">
                <a:solidFill>
                  <a:schemeClr val="tx1">
                    <a:lumMod val="50000"/>
                    <a:lumOff val="50000"/>
                  </a:schemeClr>
                </a:solidFill>
              </a:rPr>
              <a:t>brandt.61@osu.edu</a:t>
            </a:r>
            <a:r>
              <a:rPr lang="en-US" sz="1100" dirty="0" smtClean="0">
                <a:solidFill>
                  <a:schemeClr val="tx1">
                    <a:lumMod val="50000"/>
                    <a:lumOff val="50000"/>
                  </a:schemeClr>
                </a:solidFill>
              </a:rPr>
              <a:t> </a:t>
            </a:r>
          </a:p>
          <a:p>
            <a:pPr lvl="0" algn="l" defTabSz="933450">
              <a:lnSpc>
                <a:spcPct val="90000"/>
              </a:lnSpc>
              <a:spcBef>
                <a:spcPct val="0"/>
              </a:spcBef>
              <a:spcAft>
                <a:spcPct val="35000"/>
              </a:spcAft>
            </a:pPr>
            <a:r>
              <a:rPr lang="en-US" sz="1100" dirty="0" smtClean="0">
                <a:solidFill>
                  <a:schemeClr val="tx1">
                    <a:lumMod val="50000"/>
                    <a:lumOff val="50000"/>
                  </a:schemeClr>
                </a:solidFill>
              </a:rPr>
              <a:t>		           (O) 614-292-6963</a:t>
            </a:r>
            <a:endParaRPr lang="en-US" sz="1100" kern="1200" dirty="0">
              <a:solidFill>
                <a:schemeClr val="tx1">
                  <a:lumMod val="50000"/>
                  <a:lumOff val="50000"/>
                </a:schemeClr>
              </a:solidFill>
            </a:endParaRPr>
          </a:p>
        </p:txBody>
      </p:sp>
      <p:sp>
        <p:nvSpPr>
          <p:cNvPr id="4" name="Rounded Rectangle 4"/>
          <p:cNvSpPr/>
          <p:nvPr/>
        </p:nvSpPr>
        <p:spPr>
          <a:xfrm>
            <a:off x="3943505" y="178680"/>
            <a:ext cx="3415502" cy="3703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r>
              <a:rPr lang="en-US" sz="1100" dirty="0">
                <a:solidFill>
                  <a:schemeClr val="tx1"/>
                </a:solidFill>
              </a:rPr>
              <a:t>Dr. Jen Brandt is leading the effort to provide veterinary professionals with the communication, interpersonal and teamwork skills essential to quality veterinary care, veterinary career success, and life satisfaction.  Her professional coaching, consultation and interpersonal skills training offer applied learning opportunities to increase self-awareness, improve wellness and resilience, resolve conflict, and enhance veterinary team communication. </a:t>
            </a:r>
            <a:r>
              <a:rPr lang="en-US" sz="1100" dirty="0" smtClean="0">
                <a:solidFill>
                  <a:schemeClr val="tx1"/>
                </a:solidFill>
              </a:rPr>
              <a:t>She has </a:t>
            </a:r>
            <a:r>
              <a:rPr lang="en-US" sz="1100" dirty="0">
                <a:solidFill>
                  <a:schemeClr val="tx1"/>
                </a:solidFill>
              </a:rPr>
              <a:t>previously served as a medical social </a:t>
            </a:r>
            <a:r>
              <a:rPr lang="en-US" sz="1100" dirty="0" smtClean="0">
                <a:solidFill>
                  <a:schemeClr val="tx1"/>
                </a:solidFill>
              </a:rPr>
              <a:t>worker and educator.</a:t>
            </a:r>
            <a:endParaRPr lang="en-US" sz="1100" dirty="0">
              <a:solidFill>
                <a:schemeClr val="tx1"/>
              </a:solidFill>
            </a:endParaRPr>
          </a:p>
          <a:p>
            <a:r>
              <a:rPr lang="en-US" sz="1100" dirty="0">
                <a:solidFill>
                  <a:schemeClr val="tx1"/>
                </a:solidFill>
              </a:rPr>
              <a:t> </a:t>
            </a:r>
          </a:p>
          <a:p>
            <a:r>
              <a:rPr lang="en-US" sz="1100" dirty="0">
                <a:solidFill>
                  <a:schemeClr val="tx1"/>
                </a:solidFill>
              </a:rPr>
              <a:t>Dr. Brandt is a nationally and internationally acclaimed guest lecturer at veterinary colleges and conferences and has served as a master trainer and facilitator for the Institute for Healthcare Communication since 2003. She  received her master’s and doctoral </a:t>
            </a:r>
            <a:r>
              <a:rPr lang="en-US" sz="1100" dirty="0" smtClean="0">
                <a:solidFill>
                  <a:schemeClr val="tx1"/>
                </a:solidFill>
              </a:rPr>
              <a:t>degrees at </a:t>
            </a:r>
            <a:r>
              <a:rPr lang="en-US" sz="1100" dirty="0">
                <a:solidFill>
                  <a:schemeClr val="tx1"/>
                </a:solidFill>
              </a:rPr>
              <a:t>Ohio State University </a:t>
            </a:r>
            <a:r>
              <a:rPr lang="en-US" sz="1100" dirty="0" smtClean="0">
                <a:solidFill>
                  <a:schemeClr val="tx1"/>
                </a:solidFill>
              </a:rPr>
              <a:t>and is </a:t>
            </a:r>
            <a:r>
              <a:rPr lang="en-US" sz="1100" dirty="0">
                <a:solidFill>
                  <a:schemeClr val="tx1"/>
                </a:solidFill>
              </a:rPr>
              <a:t>the Director of Individual and Organizational Development </a:t>
            </a:r>
            <a:r>
              <a:rPr lang="en-US" sz="1100" dirty="0" smtClean="0">
                <a:solidFill>
                  <a:schemeClr val="tx1"/>
                </a:solidFill>
              </a:rPr>
              <a:t>at OSU.</a:t>
            </a:r>
            <a:r>
              <a:rPr lang="en-US" sz="1100" dirty="0">
                <a:solidFill>
                  <a:schemeClr val="tx1"/>
                </a:solidFill>
              </a:rPr>
              <a:t> </a:t>
            </a:r>
            <a:endParaRPr lang="en-US" sz="1100" dirty="0" smtClean="0">
              <a:solidFill>
                <a:schemeClr val="tx1"/>
              </a:solidFill>
            </a:endParaRPr>
          </a:p>
          <a:p>
            <a:pPr marL="0" lvl="1" algn="l" defTabSz="711200">
              <a:lnSpc>
                <a:spcPct val="90000"/>
              </a:lnSpc>
              <a:spcBef>
                <a:spcPct val="0"/>
              </a:spcBef>
              <a:spcAft>
                <a:spcPct val="15000"/>
              </a:spcAft>
            </a:pPr>
            <a:endParaRPr lang="en-US" sz="1200" kern="12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717"/>
          <a:stretch/>
        </p:blipFill>
        <p:spPr>
          <a:xfrm>
            <a:off x="595489" y="834841"/>
            <a:ext cx="2521185" cy="3149599"/>
          </a:xfrm>
          <a:prstGeom prst="rect">
            <a:avLst/>
          </a:prstGeom>
        </p:spPr>
      </p:pic>
    </p:spTree>
    <p:extLst>
      <p:ext uri="{BB962C8B-B14F-4D97-AF65-F5344CB8AC3E}">
        <p14:creationId xmlns:p14="http://schemas.microsoft.com/office/powerpoint/2010/main" val="1627306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3" y="4134561"/>
            <a:ext cx="3479273" cy="6148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1200" b="1" kern="1200" dirty="0" smtClean="0">
                <a:solidFill>
                  <a:schemeClr val="tx1">
                    <a:lumMod val="50000"/>
                    <a:lumOff val="50000"/>
                  </a:schemeClr>
                </a:solidFill>
              </a:rPr>
              <a:t>Bethany Colaprete, LMHC, </a:t>
            </a:r>
            <a:r>
              <a:rPr lang="en-US" sz="1200" b="1" kern="1200" dirty="0" err="1" smtClean="0">
                <a:solidFill>
                  <a:schemeClr val="tx1">
                    <a:lumMod val="50000"/>
                    <a:lumOff val="50000"/>
                  </a:schemeClr>
                </a:solidFill>
              </a:rPr>
              <a:t>EdS</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dirty="0" smtClean="0">
                <a:solidFill>
                  <a:schemeClr val="tx1">
                    <a:lumMod val="50000"/>
                    <a:lumOff val="50000"/>
                  </a:schemeClr>
                </a:solidFill>
              </a:rPr>
              <a:t>bethanyc@vetmed.wsu.edu</a:t>
            </a:r>
          </a:p>
          <a:p>
            <a:pPr marL="0" lvl="1" algn="l" defTabSz="711200">
              <a:lnSpc>
                <a:spcPct val="90000"/>
              </a:lnSpc>
              <a:spcBef>
                <a:spcPct val="0"/>
              </a:spcBef>
              <a:spcAft>
                <a:spcPct val="15000"/>
              </a:spcAft>
            </a:pPr>
            <a:r>
              <a:rPr lang="en-US" sz="1100" dirty="0" smtClean="0">
                <a:solidFill>
                  <a:schemeClr val="tx1">
                    <a:lumMod val="50000"/>
                    <a:lumOff val="50000"/>
                  </a:schemeClr>
                </a:solidFill>
              </a:rPr>
              <a:t>                                                                       (O) 509-335-4709</a:t>
            </a:r>
            <a:endParaRPr lang="en-US" sz="1100" kern="1200" dirty="0">
              <a:solidFill>
                <a:schemeClr val="tx1">
                  <a:lumMod val="50000"/>
                  <a:lumOff val="50000"/>
                </a:schemeClr>
              </a:solidFill>
            </a:endParaRPr>
          </a:p>
        </p:txBody>
      </p:sp>
      <p:sp>
        <p:nvSpPr>
          <p:cNvPr id="4" name="Rounded Rectangle 4"/>
          <p:cNvSpPr/>
          <p:nvPr/>
        </p:nvSpPr>
        <p:spPr>
          <a:xfrm>
            <a:off x="3907644" y="243156"/>
            <a:ext cx="3479273" cy="35994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pPr fontAlgn="base"/>
            <a:r>
              <a:rPr lang="en-US" sz="1100" dirty="0">
                <a:solidFill>
                  <a:schemeClr val="tx1"/>
                </a:solidFill>
              </a:rPr>
              <a:t>Bethany Colaprete is a Licensed Mental Health Counselor, School Psychologist, and certified Eating Psychology Coach. S</a:t>
            </a:r>
            <a:r>
              <a:rPr lang="en-US" sz="1100" dirty="0" smtClean="0">
                <a:solidFill>
                  <a:schemeClr val="tx1"/>
                </a:solidFill>
              </a:rPr>
              <a:t>he works as a counselor, coach, and faculty in the College of Veterinary Medicine at Washington State University. She works individually with students and organizationally toward improving wellness.</a:t>
            </a:r>
          </a:p>
          <a:p>
            <a:pPr fontAlgn="base"/>
            <a:endParaRPr lang="en-US" sz="1100" dirty="0">
              <a:solidFill>
                <a:schemeClr val="tx1"/>
              </a:solidFill>
            </a:endParaRPr>
          </a:p>
          <a:p>
            <a:pPr fontAlgn="base"/>
            <a:r>
              <a:rPr lang="en-US" sz="1100" dirty="0" smtClean="0">
                <a:solidFill>
                  <a:schemeClr val="tx1"/>
                </a:solidFill>
              </a:rPr>
              <a:t>She </a:t>
            </a:r>
            <a:r>
              <a:rPr lang="en-US" sz="1100" dirty="0">
                <a:solidFill>
                  <a:schemeClr val="tx1"/>
                </a:solidFill>
              </a:rPr>
              <a:t>has </a:t>
            </a:r>
            <a:r>
              <a:rPr lang="en-US" sz="1100" dirty="0" smtClean="0">
                <a:solidFill>
                  <a:schemeClr val="tx1"/>
                </a:solidFill>
              </a:rPr>
              <a:t>additional training </a:t>
            </a:r>
            <a:r>
              <a:rPr lang="en-US" sz="1100" dirty="0">
                <a:solidFill>
                  <a:schemeClr val="tx1"/>
                </a:solidFill>
              </a:rPr>
              <a:t>in the areas of Mindfulness and Focusing, and is an enthusiastic learner of neuroscience in mental </a:t>
            </a:r>
            <a:r>
              <a:rPr lang="en-US" sz="1100" dirty="0" smtClean="0">
                <a:solidFill>
                  <a:schemeClr val="tx1"/>
                </a:solidFill>
              </a:rPr>
              <a:t>health. </a:t>
            </a:r>
            <a:r>
              <a:rPr lang="en-US" sz="1100" dirty="0">
                <a:solidFill>
                  <a:schemeClr val="tx1"/>
                </a:solidFill>
              </a:rPr>
              <a:t>Previous professional experience includes school counseling, community counseling, and in-patient mental health. Her approach to counseling and other wellness initiatives are strengths-based and holistic. She collaborates with WSU employees and universities around the nation to address mental health concerns in veterinary populations. For balance, Bethany spends time hiking, reading, traveling, baking, </a:t>
            </a:r>
            <a:r>
              <a:rPr lang="en-US" sz="1100" dirty="0" smtClean="0">
                <a:solidFill>
                  <a:schemeClr val="tx1"/>
                </a:solidFill>
              </a:rPr>
              <a:t>concert-hopping, swimming, and playing with her dog, Milo.</a:t>
            </a:r>
            <a:endParaRPr lang="en-US" sz="1100" dirty="0">
              <a:solidFill>
                <a:schemeClr val="tx1"/>
              </a:solidFill>
            </a:endParaRPr>
          </a:p>
          <a:p>
            <a:pPr marL="0" lvl="1" algn="l" defTabSz="711200">
              <a:lnSpc>
                <a:spcPct val="90000"/>
              </a:lnSpc>
              <a:spcBef>
                <a:spcPct val="0"/>
              </a:spcBef>
              <a:spcAft>
                <a:spcPct val="15000"/>
              </a:spcAft>
            </a:pPr>
            <a:endParaRPr lang="en-US" sz="1200" kern="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311" y="599364"/>
            <a:ext cx="2701233" cy="3842600"/>
          </a:xfrm>
          <a:prstGeom prst="rect">
            <a:avLst/>
          </a:prstGeom>
        </p:spPr>
      </p:pic>
    </p:spTree>
    <p:extLst>
      <p:ext uri="{BB962C8B-B14F-4D97-AF65-F5344CB8AC3E}">
        <p14:creationId xmlns:p14="http://schemas.microsoft.com/office/powerpoint/2010/main" val="2466847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3907648" y="4099196"/>
            <a:ext cx="3479270" cy="652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smtClean="0">
                <a:solidFill>
                  <a:schemeClr val="tx1">
                    <a:lumMod val="50000"/>
                    <a:lumOff val="50000"/>
                  </a:schemeClr>
                </a:solidFill>
              </a:rPr>
              <a:t>Athena </a:t>
            </a:r>
            <a:r>
              <a:rPr lang="en-US" sz="1200" b="1" dirty="0" err="1" smtClean="0">
                <a:solidFill>
                  <a:schemeClr val="tx1">
                    <a:lumMod val="50000"/>
                    <a:lumOff val="50000"/>
                  </a:schemeClr>
                </a:solidFill>
              </a:rPr>
              <a:t>Diesch-Chham</a:t>
            </a:r>
            <a:r>
              <a:rPr lang="en-US" sz="1200" b="1" kern="1200" dirty="0" smtClean="0">
                <a:solidFill>
                  <a:schemeClr val="tx1">
                    <a:lumMod val="50000"/>
                    <a:lumOff val="50000"/>
                  </a:schemeClr>
                </a:solidFill>
              </a:rPr>
              <a:t>, MSW, </a:t>
            </a:r>
            <a:r>
              <a:rPr lang="en-US" sz="1200" b="1" dirty="0" smtClean="0">
                <a:solidFill>
                  <a:schemeClr val="tx1">
                    <a:lumMod val="50000"/>
                    <a:lumOff val="50000"/>
                  </a:schemeClr>
                </a:solidFill>
              </a:rPr>
              <a:t>LICSW</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dirty="0" smtClean="0">
                <a:solidFill>
                  <a:schemeClr val="tx1">
                    <a:lumMod val="50000"/>
                    <a:lumOff val="50000"/>
                  </a:schemeClr>
                </a:solidFill>
              </a:rPr>
              <a:t>diesc009@umn.edu</a:t>
            </a:r>
            <a:endParaRPr lang="en-US" sz="1100" dirty="0">
              <a:solidFill>
                <a:schemeClr val="tx1">
                  <a:lumMod val="50000"/>
                  <a:lumOff val="50000"/>
                </a:schemeClr>
              </a:solidFill>
            </a:endParaRPr>
          </a:p>
          <a:p>
            <a:pPr lvl="0" defTabSz="933450">
              <a:lnSpc>
                <a:spcPct val="90000"/>
              </a:lnSpc>
              <a:spcBef>
                <a:spcPct val="0"/>
              </a:spcBef>
              <a:spcAft>
                <a:spcPct val="35000"/>
              </a:spcAft>
            </a:pPr>
            <a:r>
              <a:rPr lang="en-US" sz="1100" dirty="0">
                <a:solidFill>
                  <a:schemeClr val="tx1">
                    <a:lumMod val="50000"/>
                    <a:lumOff val="50000"/>
                  </a:schemeClr>
                </a:solidFill>
              </a:rPr>
              <a:t>		            </a:t>
            </a:r>
            <a:r>
              <a:rPr lang="en-US" sz="1100" dirty="0" smtClean="0">
                <a:solidFill>
                  <a:schemeClr val="tx1">
                    <a:lumMod val="50000"/>
                    <a:lumOff val="50000"/>
                  </a:schemeClr>
                </a:solidFill>
              </a:rPr>
              <a:t> (</a:t>
            </a:r>
            <a:r>
              <a:rPr lang="en-US" sz="1100" dirty="0">
                <a:solidFill>
                  <a:schemeClr val="tx1">
                    <a:lumMod val="50000"/>
                    <a:lumOff val="50000"/>
                  </a:schemeClr>
                </a:solidFill>
              </a:rPr>
              <a:t>O) </a:t>
            </a:r>
            <a:r>
              <a:rPr lang="en-US" sz="1100" dirty="0" smtClean="0">
                <a:solidFill>
                  <a:schemeClr val="tx1">
                    <a:lumMod val="50000"/>
                    <a:lumOff val="50000"/>
                  </a:schemeClr>
                </a:solidFill>
              </a:rPr>
              <a:t>612-625-4168</a:t>
            </a:r>
            <a:endParaRPr lang="en-US" sz="1100" dirty="0">
              <a:solidFill>
                <a:schemeClr val="tx1">
                  <a:lumMod val="50000"/>
                  <a:lumOff val="50000"/>
                </a:schemeClr>
              </a:solidFill>
            </a:endParaRPr>
          </a:p>
          <a:p>
            <a:pPr lvl="0" algn="l" defTabSz="933450">
              <a:lnSpc>
                <a:spcPct val="90000"/>
              </a:lnSpc>
              <a:spcBef>
                <a:spcPct val="0"/>
              </a:spcBef>
              <a:spcAft>
                <a:spcPct val="35000"/>
              </a:spcAft>
            </a:pPr>
            <a:endParaRPr lang="en-US" sz="1050" kern="1200" dirty="0">
              <a:solidFill>
                <a:schemeClr val="tx1">
                  <a:lumMod val="50000"/>
                  <a:lumOff val="50000"/>
                </a:schemeClr>
              </a:solidFill>
            </a:endParaRPr>
          </a:p>
        </p:txBody>
      </p:sp>
      <p:sp>
        <p:nvSpPr>
          <p:cNvPr id="4" name="Rounded Rectangle 4"/>
          <p:cNvSpPr/>
          <p:nvPr/>
        </p:nvSpPr>
        <p:spPr>
          <a:xfrm>
            <a:off x="3907649" y="215152"/>
            <a:ext cx="3415501" cy="36217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tx1">
                    <a:lumMod val="50000"/>
                    <a:lumOff val="50000"/>
                  </a:schemeClr>
                </a:solidFill>
              </a:rPr>
              <a:t>Bio</a:t>
            </a:r>
            <a:endParaRPr lang="en-US" sz="2100" kern="1200" dirty="0">
              <a:solidFill>
                <a:schemeClr val="tx1">
                  <a:lumMod val="50000"/>
                  <a:lumOff val="50000"/>
                </a:schemeClr>
              </a:solidFill>
            </a:endParaRPr>
          </a:p>
          <a:p>
            <a:r>
              <a:rPr lang="en-US" sz="1100" dirty="0">
                <a:solidFill>
                  <a:schemeClr val="tx1"/>
                </a:solidFill>
              </a:rPr>
              <a:t>Athena earned her master of social work degree from the University of Minnesota in 2011 and is </a:t>
            </a:r>
            <a:r>
              <a:rPr lang="en-US" sz="1100" dirty="0" smtClean="0">
                <a:solidFill>
                  <a:schemeClr val="tx1"/>
                </a:solidFill>
              </a:rPr>
              <a:t>licensed </a:t>
            </a:r>
            <a:r>
              <a:rPr lang="en-US" sz="1100" dirty="0">
                <a:solidFill>
                  <a:schemeClr val="tx1"/>
                </a:solidFill>
              </a:rPr>
              <a:t>at the Clinical level in the state of Minnesota. As an Intern in the University's Veterinary Social Services program, Athena learned from the founder of the program, discovering her calling and passion for veterinary social work. Athena </a:t>
            </a:r>
            <a:r>
              <a:rPr lang="en-US" sz="1100" dirty="0" smtClean="0">
                <a:solidFill>
                  <a:schemeClr val="tx1"/>
                </a:solidFill>
              </a:rPr>
              <a:t>attend </a:t>
            </a:r>
            <a:r>
              <a:rPr lang="en-US" sz="1100" dirty="0">
                <a:solidFill>
                  <a:schemeClr val="tx1"/>
                </a:solidFill>
              </a:rPr>
              <a:t>to the "heart work" of veterinary medicine that was started at the Veterinary Medical Center many years ago. </a:t>
            </a:r>
            <a:r>
              <a:rPr lang="en-US" sz="1100" dirty="0" smtClean="0">
                <a:solidFill>
                  <a:schemeClr val="tx1"/>
                </a:solidFill>
              </a:rPr>
              <a:t>She </a:t>
            </a:r>
            <a:r>
              <a:rPr lang="en-US" sz="1100" dirty="0">
                <a:solidFill>
                  <a:schemeClr val="tx1"/>
                </a:solidFill>
              </a:rPr>
              <a:t>is passionate about working with Veterinary Students in learning how to incorporate work/life balance into their careers, as well as educating on the importance of sustainable practice and self-care. </a:t>
            </a:r>
            <a:r>
              <a:rPr lang="en-US" sz="1100" dirty="0" smtClean="0">
                <a:solidFill>
                  <a:schemeClr val="tx1"/>
                </a:solidFill>
              </a:rPr>
              <a:t>She </a:t>
            </a:r>
            <a:r>
              <a:rPr lang="en-US" sz="1100" dirty="0">
                <a:solidFill>
                  <a:schemeClr val="tx1"/>
                </a:solidFill>
              </a:rPr>
              <a:t>has a wide range of professional interests, including crisis intervention and debriefing, group work, and family medical therapy. She delivers training on the topic of human-animal relationships to veterinary professionals, animal welfare organizations, and social service providers throughout Minnesota</a:t>
            </a:r>
            <a:r>
              <a:rPr lang="en-US" sz="1100" dirty="0" smtClean="0">
                <a:solidFill>
                  <a:schemeClr val="tx1"/>
                </a:solidFill>
              </a:rPr>
              <a:t>.</a:t>
            </a:r>
            <a:endParaRPr lang="en-US" sz="1100" kern="1200" dirty="0">
              <a:solidFill>
                <a:schemeClr val="tx1"/>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000"/>
          <a:stretch/>
        </p:blipFill>
        <p:spPr>
          <a:xfrm>
            <a:off x="516592" y="1021976"/>
            <a:ext cx="2659472" cy="2978608"/>
          </a:xfrm>
          <a:prstGeom prst="rect">
            <a:avLst/>
          </a:prstGeom>
        </p:spPr>
      </p:pic>
    </p:spTree>
    <p:extLst>
      <p:ext uri="{BB962C8B-B14F-4D97-AF65-F5344CB8AC3E}">
        <p14:creationId xmlns:p14="http://schemas.microsoft.com/office/powerpoint/2010/main" val="2047778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9398" y="234866"/>
            <a:ext cx="535724" cy="383182"/>
          </a:xfrm>
          <a:prstGeom prst="rect">
            <a:avLst/>
          </a:prstGeom>
        </p:spPr>
        <p:txBody>
          <a:bodyPr wrap="none">
            <a:spAutoFit/>
          </a:bodyPr>
          <a:lstStyle/>
          <a:p>
            <a:pPr lvl="0" defTabSz="933450">
              <a:lnSpc>
                <a:spcPct val="90000"/>
              </a:lnSpc>
              <a:spcBef>
                <a:spcPct val="0"/>
              </a:spcBef>
              <a:spcAft>
                <a:spcPct val="35000"/>
              </a:spcAft>
            </a:pPr>
            <a:r>
              <a:rPr lang="en-US" sz="2100" dirty="0">
                <a:solidFill>
                  <a:schemeClr val="tx1">
                    <a:lumMod val="50000"/>
                    <a:lumOff val="50000"/>
                  </a:schemeClr>
                </a:solidFill>
              </a:rPr>
              <a:t>Bio</a:t>
            </a:r>
          </a:p>
        </p:txBody>
      </p:sp>
      <p:sp>
        <p:nvSpPr>
          <p:cNvPr id="3" name="Rounded Rectangle 4"/>
          <p:cNvSpPr/>
          <p:nvPr/>
        </p:nvSpPr>
        <p:spPr>
          <a:xfrm>
            <a:off x="3907646" y="4123764"/>
            <a:ext cx="3488235" cy="645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en-US" sz="1200" b="1" dirty="0" smtClean="0">
                <a:solidFill>
                  <a:schemeClr val="tx1">
                    <a:lumMod val="50000"/>
                    <a:lumOff val="50000"/>
                  </a:schemeClr>
                </a:solidFill>
              </a:rPr>
              <a:t>Ron Del Moro, PhD</a:t>
            </a:r>
            <a:r>
              <a:rPr lang="en-US" sz="1050" kern="1200" dirty="0" smtClean="0">
                <a:solidFill>
                  <a:schemeClr val="tx1">
                    <a:lumMod val="50000"/>
                    <a:lumOff val="50000"/>
                  </a:schemeClr>
                </a:solidFill>
              </a:rPr>
              <a:t/>
            </a:r>
            <a:br>
              <a:rPr lang="en-US" sz="1050" kern="1200" dirty="0" smtClean="0">
                <a:solidFill>
                  <a:schemeClr val="tx1">
                    <a:lumMod val="50000"/>
                    <a:lumOff val="50000"/>
                  </a:schemeClr>
                </a:solidFill>
              </a:rPr>
            </a:br>
            <a:r>
              <a:rPr lang="en-US" sz="1050" kern="1200" dirty="0" smtClean="0">
                <a:solidFill>
                  <a:schemeClr val="tx1">
                    <a:lumMod val="50000"/>
                    <a:lumOff val="50000"/>
                  </a:schemeClr>
                </a:solidFill>
              </a:rPr>
              <a:t>	                                                </a:t>
            </a:r>
            <a:r>
              <a:rPr lang="en-US" sz="1100" kern="1200" dirty="0" smtClean="0">
                <a:solidFill>
                  <a:schemeClr val="tx1">
                    <a:lumMod val="50000"/>
                    <a:lumOff val="50000"/>
                  </a:schemeClr>
                </a:solidFill>
              </a:rPr>
              <a:t>rondel@ufl.edu</a:t>
            </a:r>
            <a:endParaRPr lang="en-US" sz="1100" dirty="0">
              <a:solidFill>
                <a:schemeClr val="tx1">
                  <a:lumMod val="50000"/>
                  <a:lumOff val="50000"/>
                </a:schemeClr>
              </a:solidFill>
            </a:endParaRPr>
          </a:p>
          <a:p>
            <a:pPr lvl="0" defTabSz="933450">
              <a:lnSpc>
                <a:spcPct val="90000"/>
              </a:lnSpc>
              <a:spcBef>
                <a:spcPct val="0"/>
              </a:spcBef>
              <a:spcAft>
                <a:spcPct val="35000"/>
              </a:spcAft>
            </a:pPr>
            <a:r>
              <a:rPr lang="en-US" sz="1100" dirty="0" smtClean="0">
                <a:solidFill>
                  <a:schemeClr val="tx1">
                    <a:lumMod val="50000"/>
                    <a:lumOff val="50000"/>
                  </a:schemeClr>
                </a:solidFill>
              </a:rPr>
              <a:t>		             (O) 352-294-4430</a:t>
            </a:r>
            <a:endParaRPr lang="en-US" sz="1100" kern="1200" dirty="0">
              <a:solidFill>
                <a:schemeClr val="tx1">
                  <a:lumMod val="50000"/>
                  <a:lumOff val="50000"/>
                </a:schemeClr>
              </a:solidFill>
            </a:endParaRPr>
          </a:p>
        </p:txBody>
      </p:sp>
      <p:sp>
        <p:nvSpPr>
          <p:cNvPr id="4" name="TextBox 3"/>
          <p:cNvSpPr txBox="1"/>
          <p:nvPr/>
        </p:nvSpPr>
        <p:spPr>
          <a:xfrm>
            <a:off x="3907645" y="597312"/>
            <a:ext cx="3488235" cy="3494803"/>
          </a:xfrm>
          <a:prstGeom prst="rect">
            <a:avLst/>
          </a:prstGeom>
          <a:noFill/>
        </p:spPr>
        <p:txBody>
          <a:bodyPr wrap="square" rtlCol="0">
            <a:spAutoFit/>
          </a:bodyPr>
          <a:lstStyle/>
          <a:p>
            <a:r>
              <a:rPr lang="en-US" sz="1100" dirty="0"/>
              <a:t>Dr. Ron Del Moro is a holistically minded licensed Mental Health Counselor providing counseling, wellness and education training with the University of Florida community since 2006. He holds a Specialist degree in Education, Master's degree in Couple, Marriage &amp; Family Counseling and a Doctorate in Mental Health Counseling from the University of Florida.  </a:t>
            </a:r>
          </a:p>
          <a:p>
            <a:r>
              <a:rPr lang="en-US" sz="1100" dirty="0"/>
              <a:t> </a:t>
            </a:r>
          </a:p>
          <a:p>
            <a:r>
              <a:rPr lang="en-US" sz="1100" dirty="0"/>
              <a:t>Dr. Del Moro assists clients, students, faculty and staff at the University of Florida's College of Veterinary Medicine (UF CVM). He provides support and training for faculty, students and staff in communication, education, stress management, and coping with death and loss. Dr. Del Moro also creates and implements wellness initiatives at UF CVM.  He is available to everyone in University of Florida's College of Veterinary Medicine's  community for mediation, individual and couples counseling, group counseling, communication training, consultations, case debriefing, work-life balance and emotional support. </a:t>
            </a:r>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3822" t="2780" b="45955"/>
          <a:stretch/>
        </p:blipFill>
        <p:spPr>
          <a:xfrm>
            <a:off x="422910" y="915962"/>
            <a:ext cx="2851898" cy="2878797"/>
          </a:xfrm>
          <a:prstGeom prst="rect">
            <a:avLst/>
          </a:prstGeom>
        </p:spPr>
      </p:pic>
    </p:spTree>
    <p:extLst>
      <p:ext uri="{BB962C8B-B14F-4D97-AF65-F5344CB8AC3E}">
        <p14:creationId xmlns:p14="http://schemas.microsoft.com/office/powerpoint/2010/main" val="1112342991"/>
      </p:ext>
    </p:extLst>
  </p:cSld>
  <p:clrMapOvr>
    <a:masterClrMapping/>
  </p:clrMapOvr>
</p:sld>
</file>

<file path=ppt/theme/theme1.xml><?xml version="1.0" encoding="utf-8"?>
<a:theme xmlns:a="http://schemas.openxmlformats.org/drawingml/2006/main" name="Process 06 16x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a:majorFont>
        <a:latin typeface="Trebuche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Trebuchet">
      <a:majorFont>
        <a:latin typeface="Trebuche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Trebuchet">
      <a:majorFont>
        <a:latin typeface="Trebuche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16DB0B0-9E89-4ED9-9ACC-968D0BD42E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Vertical Picture List Diagram SmartArt Slide (multicolor on white, widescreen)</Template>
  <TotalTime>0</TotalTime>
  <Words>2451</Words>
  <Application>Microsoft Office PowerPoint</Application>
  <PresentationFormat>Custom</PresentationFormat>
  <Paragraphs>131</Paragraphs>
  <Slides>31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Arial Rounded MT Bold</vt:lpstr>
      <vt:lpstr>Calibri</vt:lpstr>
      <vt:lpstr>Calibri Light</vt:lpstr>
      <vt:lpstr>Times New Roman</vt:lpstr>
      <vt:lpstr>Trebuchet</vt:lpstr>
      <vt:lpstr>Process 06 16x9</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2016-10-13T22:08:01Z</dcterms:created>
  <dcterms:modified xsi:type="dcterms:W3CDTF">2017-11-09T17:58:53Z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TC028888949991</vt:lpwstr>
  </property>
</Properties>
</file>